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321" r:id="rId3"/>
    <p:sldId id="313" r:id="rId4"/>
    <p:sldId id="314" r:id="rId5"/>
    <p:sldId id="300" r:id="rId6"/>
    <p:sldId id="317" r:id="rId7"/>
    <p:sldId id="318" r:id="rId8"/>
    <p:sldId id="319" r:id="rId9"/>
    <p:sldId id="320" r:id="rId10"/>
    <p:sldId id="312" r:id="rId11"/>
    <p:sldId id="315" r:id="rId12"/>
    <p:sldId id="316" r:id="rId13"/>
    <p:sldId id="322" r:id="rId14"/>
    <p:sldId id="323" r:id="rId15"/>
    <p:sldId id="305" r:id="rId16"/>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6F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51" autoAdjust="0"/>
  </p:normalViewPr>
  <p:slideViewPr>
    <p:cSldViewPr snapToGrid="0">
      <p:cViewPr>
        <p:scale>
          <a:sx n="90" d="100"/>
          <a:sy n="90" d="100"/>
        </p:scale>
        <p:origin x="-1392" y="-5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B3B7076-3561-4C3C-89E3-E3FFD7D69B29}" type="datetimeFigureOut">
              <a:rPr lang="en-US" smtClean="0"/>
              <a:t>19-Feb-19</a:t>
            </a:fld>
            <a:endParaRPr lang="en-US"/>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B1F4C2C-B6A0-4F7A-89F5-FF85071652C9}" type="slidenum">
              <a:rPr lang="en-US" smtClean="0"/>
              <a:t>‹#›</a:t>
            </a:fld>
            <a:endParaRPr lang="en-US"/>
          </a:p>
        </p:txBody>
      </p:sp>
    </p:spTree>
    <p:extLst>
      <p:ext uri="{BB962C8B-B14F-4D97-AF65-F5344CB8AC3E}">
        <p14:creationId xmlns:p14="http://schemas.microsoft.com/office/powerpoint/2010/main" val="4117811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1F4C2C-B6A0-4F7A-89F5-FF85071652C9}" type="slidenum">
              <a:rPr lang="en-US" smtClean="0"/>
              <a:t>3</a:t>
            </a:fld>
            <a:endParaRPr lang="en-US"/>
          </a:p>
        </p:txBody>
      </p:sp>
    </p:spTree>
    <p:extLst>
      <p:ext uri="{BB962C8B-B14F-4D97-AF65-F5344CB8AC3E}">
        <p14:creationId xmlns:p14="http://schemas.microsoft.com/office/powerpoint/2010/main" val="2853581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19-Feb-19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19-Feb-19</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7713" y="897147"/>
            <a:ext cx="9885870" cy="1797067"/>
          </a:xfrm>
          <a:noFill/>
        </p:spPr>
        <p:txBody>
          <a:bodyPr>
            <a:normAutofit fontScale="90000"/>
          </a:bodyPr>
          <a:lstStyle/>
          <a:p>
            <a:pPr algn="ctr">
              <a:lnSpc>
                <a:spcPct val="150000"/>
              </a:lnSpc>
            </a:pPr>
            <a:r>
              <a:rPr lang="en-US" sz="4000" b="1" dirty="0" err="1" smtClean="0">
                <a:solidFill>
                  <a:schemeClr val="bg2">
                    <a:lumMod val="75000"/>
                  </a:schemeClr>
                </a:solidFill>
                <a:latin typeface="Sylfaen" panose="010A0502050306030303" pitchFamily="18" charset="0"/>
              </a:rPr>
              <a:t>Labour</a:t>
            </a:r>
            <a:r>
              <a:rPr lang="en-US" sz="4000" b="1" dirty="0" smtClean="0">
                <a:solidFill>
                  <a:schemeClr val="bg2">
                    <a:lumMod val="75000"/>
                  </a:schemeClr>
                </a:solidFill>
                <a:latin typeface="Sylfaen" panose="010A0502050306030303" pitchFamily="18" charset="0"/>
              </a:rPr>
              <a:t> Migration Policy In Georgia</a:t>
            </a:r>
            <a:endParaRPr lang="en-US" dirty="0">
              <a:solidFill>
                <a:schemeClr val="bg2">
                  <a:lumMod val="75000"/>
                </a:schemeClr>
              </a:solidFill>
              <a:latin typeface="Sylfaen" panose="010A0502050306030303"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2628" y="3480391"/>
            <a:ext cx="2436125" cy="1920240"/>
          </a:xfrm>
          <a:prstGeom prst="rect">
            <a:avLst/>
          </a:prstGeom>
          <a:solidFill>
            <a:schemeClr val="accent1">
              <a:lumMod val="40000"/>
              <a:lumOff val="60000"/>
            </a:schemeClr>
          </a:solidFill>
        </p:spPr>
      </p:pic>
    </p:spTree>
    <p:extLst>
      <p:ext uri="{BB962C8B-B14F-4D97-AF65-F5344CB8AC3E}">
        <p14:creationId xmlns:p14="http://schemas.microsoft.com/office/powerpoint/2010/main" val="2388167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05971" y="489581"/>
            <a:ext cx="11684000" cy="1143000"/>
          </a:xfrm>
        </p:spPr>
        <p:txBody>
          <a:bodyPr>
            <a:normAutofit/>
          </a:bodyPr>
          <a:lstStyle/>
          <a:p>
            <a:pPr algn="ctr">
              <a:defRPr/>
            </a:pPr>
            <a:r>
              <a:rPr lang="en-US" altLang="en-US" sz="3200" b="1" dirty="0" smtClean="0">
                <a:solidFill>
                  <a:schemeClr val="accent5">
                    <a:lumMod val="25000"/>
                  </a:schemeClr>
                </a:solidFill>
                <a:latin typeface="Sylfaen" panose="010A0502050306030303" pitchFamily="18" charset="0"/>
              </a:rPr>
              <a:t>International </a:t>
            </a:r>
            <a:r>
              <a:rPr lang="en-US" altLang="en-US" sz="3200" b="1" dirty="0">
                <a:solidFill>
                  <a:schemeClr val="accent5">
                    <a:lumMod val="25000"/>
                  </a:schemeClr>
                </a:solidFill>
                <a:latin typeface="Sylfaen" panose="010A0502050306030303" pitchFamily="18" charset="0"/>
              </a:rPr>
              <a:t>cooperation and promotion of circular migration</a:t>
            </a:r>
            <a:endParaRPr lang="en-US" altLang="en-US" sz="3200" b="1" dirty="0" smtClean="0">
              <a:solidFill>
                <a:schemeClr val="accent5">
                  <a:lumMod val="25000"/>
                </a:schemeClr>
              </a:solidFill>
              <a:latin typeface="Sylfaen" panose="010A0502050306030303" pitchFamily="18" charset="0"/>
            </a:endParaRPr>
          </a:p>
        </p:txBody>
      </p:sp>
      <p:sp>
        <p:nvSpPr>
          <p:cNvPr id="16387" name="Content Placeholder 3"/>
          <p:cNvSpPr>
            <a:spLocks noGrp="1"/>
          </p:cNvSpPr>
          <p:nvPr>
            <p:ph sz="half" idx="2"/>
          </p:nvPr>
        </p:nvSpPr>
        <p:spPr>
          <a:xfrm>
            <a:off x="101600" y="2367642"/>
            <a:ext cx="11887200" cy="4337957"/>
          </a:xfrm>
        </p:spPr>
        <p:txBody>
          <a:bodyPr>
            <a:normAutofit/>
          </a:bodyPr>
          <a:lstStyle/>
          <a:p>
            <a:pPr algn="just">
              <a:defRPr/>
            </a:pPr>
            <a:r>
              <a:rPr lang="en-US" altLang="en-US" dirty="0">
                <a:solidFill>
                  <a:schemeClr val="accent5">
                    <a:lumMod val="25000"/>
                  </a:schemeClr>
                </a:solidFill>
                <a:latin typeface="Sylfaen" panose="010A0502050306030303" pitchFamily="18" charset="0"/>
              </a:rPr>
              <a:t>In </a:t>
            </a:r>
            <a:r>
              <a:rPr lang="en-US" altLang="en-US" dirty="0" smtClean="0">
                <a:solidFill>
                  <a:schemeClr val="accent5">
                    <a:lumMod val="25000"/>
                  </a:schemeClr>
                </a:solidFill>
                <a:latin typeface="Sylfaen" panose="010A0502050306030303" pitchFamily="18" charset="0"/>
              </a:rPr>
              <a:t>2013, the Governments of Georgia </a:t>
            </a:r>
            <a:r>
              <a:rPr lang="en-US" altLang="en-US" dirty="0">
                <a:solidFill>
                  <a:schemeClr val="accent5">
                    <a:lumMod val="25000"/>
                  </a:schemeClr>
                </a:solidFill>
                <a:latin typeface="Sylfaen" panose="010A0502050306030303" pitchFamily="18" charset="0"/>
              </a:rPr>
              <a:t>and France signed an agreement on residence and circular migration of qualified </a:t>
            </a:r>
            <a:r>
              <a:rPr lang="en-US" altLang="en-US" dirty="0" smtClean="0">
                <a:solidFill>
                  <a:schemeClr val="accent5">
                    <a:lumMod val="25000"/>
                  </a:schemeClr>
                </a:solidFill>
                <a:latin typeface="Sylfaen" panose="010A0502050306030303" pitchFamily="18" charset="0"/>
              </a:rPr>
              <a:t>specialists. The agreement is ratified by </a:t>
            </a:r>
            <a:r>
              <a:rPr lang="en-US" altLang="en-US" dirty="0">
                <a:solidFill>
                  <a:schemeClr val="accent5">
                    <a:lumMod val="25000"/>
                  </a:schemeClr>
                </a:solidFill>
                <a:latin typeface="Sylfaen" panose="010A0502050306030303" pitchFamily="18" charset="0"/>
              </a:rPr>
              <a:t>both Countries </a:t>
            </a:r>
            <a:r>
              <a:rPr lang="en-US" altLang="en-US" dirty="0" smtClean="0">
                <a:solidFill>
                  <a:schemeClr val="accent5">
                    <a:lumMod val="25000"/>
                  </a:schemeClr>
                </a:solidFill>
                <a:latin typeface="Sylfaen" panose="010A0502050306030303" pitchFamily="18" charset="0"/>
              </a:rPr>
              <a:t>(France </a:t>
            </a:r>
            <a:r>
              <a:rPr lang="en-US" altLang="en-US" dirty="0">
                <a:solidFill>
                  <a:schemeClr val="accent5">
                    <a:lumMod val="25000"/>
                  </a:schemeClr>
                </a:solidFill>
                <a:latin typeface="Sylfaen" panose="010A0502050306030303" pitchFamily="18" charset="0"/>
              </a:rPr>
              <a:t>has ratified the agreement in December </a:t>
            </a:r>
            <a:r>
              <a:rPr lang="en-US" altLang="en-US" dirty="0" smtClean="0">
                <a:solidFill>
                  <a:schemeClr val="accent5">
                    <a:lumMod val="25000"/>
                  </a:schemeClr>
                </a:solidFill>
                <a:latin typeface="Sylfaen" panose="010A0502050306030303" pitchFamily="18" charset="0"/>
              </a:rPr>
              <a:t>2018</a:t>
            </a:r>
            <a:r>
              <a:rPr lang="en-US" altLang="en-US" dirty="0">
                <a:solidFill>
                  <a:schemeClr val="accent5">
                    <a:lumMod val="25000"/>
                  </a:schemeClr>
                </a:solidFill>
                <a:latin typeface="Sylfaen" panose="010A0502050306030303" pitchFamily="18" charset="0"/>
              </a:rPr>
              <a:t>)</a:t>
            </a:r>
            <a:r>
              <a:rPr lang="en-US" altLang="en-US" dirty="0" smtClean="0">
                <a:solidFill>
                  <a:schemeClr val="accent5">
                    <a:lumMod val="25000"/>
                  </a:schemeClr>
                </a:solidFill>
                <a:latin typeface="Sylfaen" panose="010A0502050306030303" pitchFamily="18" charset="0"/>
              </a:rPr>
              <a:t>, </a:t>
            </a:r>
            <a:r>
              <a:rPr lang="en-US" altLang="en-US" dirty="0">
                <a:solidFill>
                  <a:schemeClr val="accent5">
                    <a:lumMod val="25000"/>
                  </a:schemeClr>
                </a:solidFill>
                <a:latin typeface="Sylfaen" panose="010A0502050306030303" pitchFamily="18" charset="0"/>
              </a:rPr>
              <a:t>and </a:t>
            </a:r>
            <a:r>
              <a:rPr lang="en-US" altLang="en-US" dirty="0" smtClean="0">
                <a:solidFill>
                  <a:schemeClr val="accent5">
                    <a:lumMod val="25000"/>
                  </a:schemeClr>
                </a:solidFill>
                <a:latin typeface="Sylfaen" panose="010A0502050306030303" pitchFamily="18" charset="0"/>
              </a:rPr>
              <a:t>works </a:t>
            </a:r>
            <a:r>
              <a:rPr lang="en-US" altLang="en-US" dirty="0">
                <a:solidFill>
                  <a:schemeClr val="accent5">
                    <a:lumMod val="25000"/>
                  </a:schemeClr>
                </a:solidFill>
                <a:latin typeface="Sylfaen" panose="010A0502050306030303" pitchFamily="18" charset="0"/>
              </a:rPr>
              <a:t>are currently underway to build the appropriate scheme</a:t>
            </a:r>
            <a:r>
              <a:rPr lang="ka-GE" altLang="en-US" dirty="0" smtClean="0">
                <a:solidFill>
                  <a:schemeClr val="accent5">
                    <a:lumMod val="25000"/>
                  </a:schemeClr>
                </a:solidFill>
                <a:latin typeface="Sylfaen" panose="010A0502050306030303" pitchFamily="18" charset="0"/>
              </a:rPr>
              <a:t>.</a:t>
            </a:r>
            <a:endParaRPr lang="en-US" altLang="en-US" dirty="0">
              <a:solidFill>
                <a:schemeClr val="accent5">
                  <a:lumMod val="25000"/>
                </a:schemeClr>
              </a:solidFill>
              <a:latin typeface="Sylfaen" panose="010A0502050306030303" pitchFamily="18" charset="0"/>
            </a:endParaRPr>
          </a:p>
          <a:p>
            <a:pPr algn="just">
              <a:defRPr/>
            </a:pPr>
            <a:r>
              <a:rPr lang="en-US" altLang="en-US" dirty="0">
                <a:solidFill>
                  <a:schemeClr val="accent5">
                    <a:lumMod val="25000"/>
                  </a:schemeClr>
                </a:solidFill>
                <a:latin typeface="Sylfaen" panose="010A0502050306030303" pitchFamily="18" charset="0"/>
              </a:rPr>
              <a:t>Currently, International Organization for Migration (IOM) in cooperation with the Ministry of </a:t>
            </a:r>
            <a:r>
              <a:rPr lang="en-US" altLang="en-US" dirty="0" smtClean="0">
                <a:solidFill>
                  <a:schemeClr val="accent5">
                    <a:lumMod val="25000"/>
                  </a:schemeClr>
                </a:solidFill>
                <a:latin typeface="Sylfaen" panose="010A0502050306030303" pitchFamily="18" charset="0"/>
              </a:rPr>
              <a:t>Internally Displaced Persons From The Occupied Territories, </a:t>
            </a:r>
            <a:r>
              <a:rPr lang="en-US" altLang="en-US" dirty="0" err="1" smtClean="0">
                <a:solidFill>
                  <a:schemeClr val="accent5">
                    <a:lumMod val="25000"/>
                  </a:schemeClr>
                </a:solidFill>
                <a:latin typeface="Sylfaen" panose="010A0502050306030303" pitchFamily="18" charset="0"/>
              </a:rPr>
              <a:t>Labour</a:t>
            </a:r>
            <a:r>
              <a:rPr lang="en-US" altLang="en-US" dirty="0">
                <a:solidFill>
                  <a:schemeClr val="accent5">
                    <a:lumMod val="25000"/>
                  </a:schemeClr>
                </a:solidFill>
                <a:latin typeface="Sylfaen" panose="010A0502050306030303" pitchFamily="18" charset="0"/>
              </a:rPr>
              <a:t>, Health and Social Affairs of Georgia is implementing a </a:t>
            </a:r>
            <a:r>
              <a:rPr lang="en-US" altLang="en-US" dirty="0" smtClean="0">
                <a:solidFill>
                  <a:schemeClr val="accent5">
                    <a:lumMod val="25000"/>
                  </a:schemeClr>
                </a:solidFill>
                <a:latin typeface="Sylfaen" panose="010A0502050306030303" pitchFamily="18" charset="0"/>
              </a:rPr>
              <a:t>pilot </a:t>
            </a:r>
            <a:r>
              <a:rPr lang="en-US" altLang="en-US" dirty="0">
                <a:solidFill>
                  <a:schemeClr val="accent5">
                    <a:lumMod val="25000"/>
                  </a:schemeClr>
                </a:solidFill>
                <a:latin typeface="Sylfaen" panose="010A0502050306030303" pitchFamily="18" charset="0"/>
              </a:rPr>
              <a:t>project "Piloting of Temporary Labor Migration of Workforce in </a:t>
            </a:r>
            <a:r>
              <a:rPr lang="en-US" altLang="en-US" dirty="0" smtClean="0">
                <a:solidFill>
                  <a:schemeClr val="accent5">
                    <a:lumMod val="25000"/>
                  </a:schemeClr>
                </a:solidFill>
                <a:latin typeface="Sylfaen" panose="010A0502050306030303" pitchFamily="18" charset="0"/>
              </a:rPr>
              <a:t>Poland</a:t>
            </a:r>
            <a:r>
              <a:rPr lang="en-US" altLang="en-US" dirty="0">
                <a:solidFill>
                  <a:schemeClr val="accent5">
                    <a:lumMod val="25000"/>
                  </a:schemeClr>
                </a:solidFill>
                <a:latin typeface="Sylfaen" panose="010A0502050306030303" pitchFamily="18" charset="0"/>
              </a:rPr>
              <a:t>“, w</a:t>
            </a:r>
            <a:r>
              <a:rPr lang="en-US" altLang="en-US" dirty="0" smtClean="0">
                <a:solidFill>
                  <a:schemeClr val="accent5">
                    <a:lumMod val="25000"/>
                  </a:schemeClr>
                </a:solidFill>
                <a:latin typeface="Sylfaen" panose="010A0502050306030303" pitchFamily="18" charset="0"/>
              </a:rPr>
              <a:t>hich </a:t>
            </a:r>
            <a:r>
              <a:rPr lang="en-US" altLang="en-US" dirty="0">
                <a:solidFill>
                  <a:schemeClr val="accent5">
                    <a:lumMod val="25000"/>
                  </a:schemeClr>
                </a:solidFill>
                <a:latin typeface="Sylfaen" panose="010A0502050306030303" pitchFamily="18" charset="0"/>
              </a:rPr>
              <a:t>showed </a:t>
            </a:r>
            <a:r>
              <a:rPr lang="en-US" altLang="en-US" dirty="0" smtClean="0">
                <a:solidFill>
                  <a:schemeClr val="accent5">
                    <a:lumMod val="25000"/>
                  </a:schemeClr>
                </a:solidFill>
                <a:latin typeface="Sylfaen" panose="010A0502050306030303" pitchFamily="18" charset="0"/>
              </a:rPr>
              <a:t>us</a:t>
            </a:r>
            <a:r>
              <a:rPr lang="ka-GE" altLang="en-US" dirty="0" smtClean="0">
                <a:solidFill>
                  <a:schemeClr val="accent5">
                    <a:lumMod val="25000"/>
                  </a:schemeClr>
                </a:solidFill>
                <a:latin typeface="Sylfaen" panose="010A0502050306030303" pitchFamily="18" charset="0"/>
              </a:rPr>
              <a:t> </a:t>
            </a:r>
            <a:r>
              <a:rPr lang="en-US" altLang="en-US" dirty="0" smtClean="0">
                <a:solidFill>
                  <a:schemeClr val="accent5">
                    <a:lumMod val="25000"/>
                  </a:schemeClr>
                </a:solidFill>
                <a:latin typeface="Sylfaen" panose="010A0502050306030303" pitchFamily="18" charset="0"/>
              </a:rPr>
              <a:t>(</a:t>
            </a:r>
            <a:r>
              <a:rPr lang="en-US" altLang="en-US" dirty="0">
                <a:solidFill>
                  <a:schemeClr val="accent5">
                    <a:lumMod val="25000"/>
                  </a:schemeClr>
                </a:solidFill>
                <a:latin typeface="Sylfaen" panose="010A0502050306030303" pitchFamily="18" charset="0"/>
              </a:rPr>
              <a:t>As well as the examples of the project implemented with Germany in 2013-2016</a:t>
            </a:r>
            <a:r>
              <a:rPr lang="en-US" altLang="en-US" dirty="0" smtClean="0">
                <a:solidFill>
                  <a:schemeClr val="accent5">
                    <a:lumMod val="25000"/>
                  </a:schemeClr>
                </a:solidFill>
                <a:latin typeface="Sylfaen" panose="010A0502050306030303" pitchFamily="18" charset="0"/>
              </a:rPr>
              <a:t>) cooperation </a:t>
            </a:r>
            <a:r>
              <a:rPr lang="en-US" altLang="en-US" dirty="0">
                <a:solidFill>
                  <a:schemeClr val="accent5">
                    <a:lumMod val="25000"/>
                  </a:schemeClr>
                </a:solidFill>
                <a:latin typeface="Sylfaen" panose="010A0502050306030303" pitchFamily="18" charset="0"/>
              </a:rPr>
              <a:t>opportunities, difficulties and risks in the field of circular migration. These considerations will help us to develop an effective model of inter-state cooperation in the field of migration</a:t>
            </a:r>
            <a:r>
              <a:rPr lang="en-US" altLang="en-US" dirty="0" smtClean="0">
                <a:solidFill>
                  <a:schemeClr val="accent5">
                    <a:lumMod val="25000"/>
                  </a:schemeClr>
                </a:solidFill>
                <a:latin typeface="Sylfaen" panose="010A0502050306030303" pitchFamily="18" charset="0"/>
              </a:rPr>
              <a:t>.</a:t>
            </a:r>
            <a:endParaRPr lang="en-US" altLang="en-US" dirty="0">
              <a:solidFill>
                <a:schemeClr val="accent5">
                  <a:lumMod val="25000"/>
                </a:schemeClr>
              </a:solidFill>
              <a:latin typeface="Sylfaen" panose="010A0502050306030303" pitchFamily="18" charset="0"/>
            </a:endParaRPr>
          </a:p>
          <a:p>
            <a:pPr algn="just">
              <a:defRPr/>
            </a:pPr>
            <a:r>
              <a:rPr lang="en-US" altLang="en-US" dirty="0">
                <a:solidFill>
                  <a:schemeClr val="accent5">
                    <a:lumMod val="25000"/>
                  </a:schemeClr>
                </a:solidFill>
                <a:latin typeface="Sylfaen" panose="010A0502050306030303" pitchFamily="18" charset="0"/>
              </a:rPr>
              <a:t>In parallel, </a:t>
            </a:r>
            <a:r>
              <a:rPr lang="en-US" altLang="en-US" dirty="0" smtClean="0">
                <a:solidFill>
                  <a:schemeClr val="accent5">
                    <a:lumMod val="25000"/>
                  </a:schemeClr>
                </a:solidFill>
                <a:latin typeface="Sylfaen" panose="010A0502050306030303" pitchFamily="18" charset="0"/>
              </a:rPr>
              <a:t>working on circular migration agreements with other EU countries (for example: Greece, Portugal, Estonia, Hungary and etc.) is in the progress.</a:t>
            </a:r>
          </a:p>
          <a:p>
            <a:pPr algn="just">
              <a:defRPr/>
            </a:pPr>
            <a:endParaRPr lang="en-US" altLang="en-US" dirty="0" smtClean="0">
              <a:solidFill>
                <a:schemeClr val="accent5">
                  <a:lumMod val="25000"/>
                </a:schemeClr>
              </a:solidFill>
              <a:latin typeface="Sylfaen" panose="010A0502050306030303" pitchFamily="18" charset="0"/>
            </a:endParaRPr>
          </a:p>
        </p:txBody>
      </p:sp>
    </p:spTree>
    <p:extLst>
      <p:ext uri="{BB962C8B-B14F-4D97-AF65-F5344CB8AC3E}">
        <p14:creationId xmlns:p14="http://schemas.microsoft.com/office/powerpoint/2010/main" val="26131739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1293" y="111885"/>
            <a:ext cx="11263357" cy="1281079"/>
          </a:xfrm>
        </p:spPr>
        <p:txBody>
          <a:bodyPr>
            <a:normAutofit/>
          </a:bodyPr>
          <a:lstStyle/>
          <a:p>
            <a:pPr algn="ctr"/>
            <a:r>
              <a:rPr lang="en-US" altLang="en-US" sz="2800" b="1" dirty="0">
                <a:solidFill>
                  <a:schemeClr val="accent5">
                    <a:lumMod val="25000"/>
                  </a:schemeClr>
                </a:solidFill>
                <a:latin typeface="Sylfaen" panose="010A0502050306030303" pitchFamily="18" charset="0"/>
              </a:rPr>
              <a:t>pilot project "Piloting of Temporary Labor Migration of Workforce in </a:t>
            </a:r>
            <a:r>
              <a:rPr lang="en-US" altLang="en-US" sz="2800" b="1" dirty="0" smtClean="0">
                <a:solidFill>
                  <a:schemeClr val="accent5">
                    <a:lumMod val="25000"/>
                  </a:schemeClr>
                </a:solidFill>
                <a:latin typeface="Sylfaen" panose="010A0502050306030303" pitchFamily="18" charset="0"/>
              </a:rPr>
              <a:t>Poland“</a:t>
            </a:r>
            <a:endParaRPr lang="en-US" sz="2800" b="1" dirty="0"/>
          </a:p>
        </p:txBody>
      </p:sp>
      <p:sp>
        <p:nvSpPr>
          <p:cNvPr id="7" name="Content Placeholder 3"/>
          <p:cNvSpPr>
            <a:spLocks noGrp="1"/>
          </p:cNvSpPr>
          <p:nvPr>
            <p:ph sz="half" idx="2"/>
          </p:nvPr>
        </p:nvSpPr>
        <p:spPr>
          <a:xfrm>
            <a:off x="133498" y="1602098"/>
            <a:ext cx="11887200" cy="4766804"/>
          </a:xfrm>
        </p:spPr>
        <p:txBody>
          <a:bodyPr>
            <a:normAutofit/>
          </a:bodyPr>
          <a:lstStyle/>
          <a:p>
            <a:pPr marL="0" indent="0" algn="just">
              <a:buNone/>
              <a:defRPr/>
            </a:pPr>
            <a:r>
              <a:rPr lang="en-US" altLang="en-US" dirty="0" smtClean="0">
                <a:solidFill>
                  <a:schemeClr val="accent5">
                    <a:lumMod val="25000"/>
                  </a:schemeClr>
                </a:solidFill>
                <a:latin typeface="Sylfaen" panose="010A0502050306030303" pitchFamily="18" charset="0"/>
              </a:rPr>
              <a:t>Project started in November of 2015 and ended in November of 2017 (New project started from December of 2018).</a:t>
            </a:r>
          </a:p>
          <a:p>
            <a:pPr algn="just">
              <a:defRPr/>
            </a:pPr>
            <a:r>
              <a:rPr lang="en-US" altLang="en-US" dirty="0" smtClean="0">
                <a:solidFill>
                  <a:schemeClr val="accent5">
                    <a:lumMod val="25000"/>
                  </a:schemeClr>
                </a:solidFill>
                <a:latin typeface="Sylfaen" panose="010A0502050306030303" pitchFamily="18" charset="0"/>
              </a:rPr>
              <a:t>Step 1</a:t>
            </a:r>
            <a:r>
              <a:rPr lang="en-US" altLang="en-US" dirty="0">
                <a:solidFill>
                  <a:schemeClr val="accent5">
                    <a:lumMod val="25000"/>
                  </a:schemeClr>
                </a:solidFill>
                <a:latin typeface="Sylfaen" panose="010A0502050306030303" pitchFamily="18" charset="0"/>
              </a:rPr>
              <a:t>: Identify potential partner </a:t>
            </a:r>
            <a:r>
              <a:rPr lang="en-US" altLang="en-US" dirty="0" smtClean="0">
                <a:solidFill>
                  <a:schemeClr val="accent5">
                    <a:lumMod val="25000"/>
                  </a:schemeClr>
                </a:solidFill>
                <a:latin typeface="Sylfaen" panose="010A0502050306030303" pitchFamily="18" charset="0"/>
              </a:rPr>
              <a:t>countries (in the process 2 countries were identified (Poland and Estonia)</a:t>
            </a:r>
          </a:p>
          <a:p>
            <a:pPr algn="just">
              <a:defRPr/>
            </a:pPr>
            <a:r>
              <a:rPr lang="en-US" altLang="en-US" dirty="0" smtClean="0">
                <a:solidFill>
                  <a:schemeClr val="accent5">
                    <a:lumMod val="25000"/>
                  </a:schemeClr>
                </a:solidFill>
                <a:latin typeface="Sylfaen" panose="010A0502050306030303" pitchFamily="18" charset="0"/>
              </a:rPr>
              <a:t>Step 2</a:t>
            </a:r>
            <a:r>
              <a:rPr lang="en-US" altLang="en-US" dirty="0">
                <a:solidFill>
                  <a:schemeClr val="accent5">
                    <a:lumMod val="25000"/>
                  </a:schemeClr>
                </a:solidFill>
                <a:latin typeface="Sylfaen" panose="010A0502050306030303" pitchFamily="18" charset="0"/>
              </a:rPr>
              <a:t>: Visit of an official delegation to determine the format of relevant </a:t>
            </a:r>
            <a:r>
              <a:rPr lang="en-US" altLang="en-US" dirty="0" smtClean="0">
                <a:solidFill>
                  <a:schemeClr val="accent5">
                    <a:lumMod val="25000"/>
                  </a:schemeClr>
                </a:solidFill>
                <a:latin typeface="Sylfaen" panose="010A0502050306030303" pitchFamily="18" charset="0"/>
              </a:rPr>
              <a:t>cooperation;</a:t>
            </a:r>
          </a:p>
          <a:p>
            <a:pPr algn="just">
              <a:defRPr/>
            </a:pPr>
            <a:r>
              <a:rPr lang="en-US" altLang="en-US" dirty="0" smtClean="0">
                <a:solidFill>
                  <a:schemeClr val="accent5">
                    <a:lumMod val="25000"/>
                  </a:schemeClr>
                </a:solidFill>
                <a:latin typeface="Sylfaen" panose="010A0502050306030303" pitchFamily="18" charset="0"/>
              </a:rPr>
              <a:t>Step 3</a:t>
            </a:r>
            <a:r>
              <a:rPr lang="en-US" altLang="en-US" dirty="0">
                <a:solidFill>
                  <a:schemeClr val="accent5">
                    <a:lumMod val="25000"/>
                  </a:schemeClr>
                </a:solidFill>
                <a:latin typeface="Sylfaen" panose="010A0502050306030303" pitchFamily="18" charset="0"/>
              </a:rPr>
              <a:t>: Local labor market </a:t>
            </a:r>
            <a:r>
              <a:rPr lang="en-US" altLang="en-US" dirty="0" smtClean="0">
                <a:solidFill>
                  <a:schemeClr val="accent5">
                    <a:lumMod val="25000"/>
                  </a:schemeClr>
                </a:solidFill>
                <a:latin typeface="Sylfaen" panose="010A0502050306030303" pitchFamily="18" charset="0"/>
              </a:rPr>
              <a:t>research (in Poland and Estonia), </a:t>
            </a:r>
            <a:r>
              <a:rPr lang="en-US" altLang="en-US" dirty="0">
                <a:solidFill>
                  <a:schemeClr val="accent5">
                    <a:lumMod val="25000"/>
                  </a:schemeClr>
                </a:solidFill>
                <a:latin typeface="Sylfaen" panose="010A0502050306030303" pitchFamily="18" charset="0"/>
              </a:rPr>
              <a:t>for determination of demanded </a:t>
            </a:r>
            <a:r>
              <a:rPr lang="en-US" altLang="en-US" dirty="0" smtClean="0">
                <a:solidFill>
                  <a:schemeClr val="accent5">
                    <a:lumMod val="25000"/>
                  </a:schemeClr>
                </a:solidFill>
                <a:latin typeface="Sylfaen" panose="010A0502050306030303" pitchFamily="18" charset="0"/>
              </a:rPr>
              <a:t>professions;</a:t>
            </a:r>
          </a:p>
          <a:p>
            <a:pPr algn="just">
              <a:defRPr/>
            </a:pPr>
            <a:r>
              <a:rPr lang="en-US" altLang="en-US" dirty="0" smtClean="0">
                <a:solidFill>
                  <a:schemeClr val="accent5">
                    <a:lumMod val="25000"/>
                  </a:schemeClr>
                </a:solidFill>
                <a:latin typeface="Sylfaen" panose="010A0502050306030303" pitchFamily="18" charset="0"/>
              </a:rPr>
              <a:t>Step 4</a:t>
            </a:r>
            <a:r>
              <a:rPr lang="en-US" altLang="en-US" dirty="0">
                <a:solidFill>
                  <a:schemeClr val="accent5">
                    <a:lumMod val="25000"/>
                  </a:schemeClr>
                </a:solidFill>
                <a:latin typeface="Sylfaen" panose="010A0502050306030303" pitchFamily="18" charset="0"/>
              </a:rPr>
              <a:t>: Get relevant information on normative acts regulating </a:t>
            </a:r>
            <a:r>
              <a:rPr lang="en-US" altLang="en-US" dirty="0" err="1" smtClean="0">
                <a:solidFill>
                  <a:schemeClr val="accent5">
                    <a:lumMod val="25000"/>
                  </a:schemeClr>
                </a:solidFill>
                <a:latin typeface="Sylfaen" panose="010A0502050306030303" pitchFamily="18" charset="0"/>
              </a:rPr>
              <a:t>labour</a:t>
            </a:r>
            <a:r>
              <a:rPr lang="en-US" altLang="en-US" dirty="0" smtClean="0">
                <a:solidFill>
                  <a:schemeClr val="accent5">
                    <a:lumMod val="25000"/>
                  </a:schemeClr>
                </a:solidFill>
                <a:latin typeface="Sylfaen" panose="010A0502050306030303" pitchFamily="18" charset="0"/>
              </a:rPr>
              <a:t> Migration </a:t>
            </a:r>
            <a:r>
              <a:rPr lang="en-US" altLang="en-US" dirty="0">
                <a:solidFill>
                  <a:schemeClr val="accent5">
                    <a:lumMod val="25000"/>
                  </a:schemeClr>
                </a:solidFill>
                <a:latin typeface="Sylfaen" panose="010A0502050306030303" pitchFamily="18" charset="0"/>
              </a:rPr>
              <a:t>in </a:t>
            </a:r>
            <a:r>
              <a:rPr lang="en-US" altLang="en-US" dirty="0" smtClean="0">
                <a:solidFill>
                  <a:schemeClr val="accent5">
                    <a:lumMod val="25000"/>
                  </a:schemeClr>
                </a:solidFill>
                <a:latin typeface="Sylfaen" panose="010A0502050306030303" pitchFamily="18" charset="0"/>
              </a:rPr>
              <a:t>Poland and Estonia;</a:t>
            </a:r>
          </a:p>
          <a:p>
            <a:pPr algn="just">
              <a:defRPr/>
            </a:pPr>
            <a:r>
              <a:rPr lang="en-US" altLang="en-US" dirty="0">
                <a:solidFill>
                  <a:schemeClr val="accent5">
                    <a:lumMod val="25000"/>
                  </a:schemeClr>
                </a:solidFill>
                <a:latin typeface="Sylfaen" panose="010A0502050306030303" pitchFamily="18" charset="0"/>
              </a:rPr>
              <a:t>Step 5: Identify appropriate </a:t>
            </a:r>
            <a:r>
              <a:rPr lang="en-US" altLang="en-US" dirty="0" smtClean="0">
                <a:solidFill>
                  <a:schemeClr val="accent5">
                    <a:lumMod val="25000"/>
                  </a:schemeClr>
                </a:solidFill>
                <a:latin typeface="Sylfaen" panose="010A0502050306030303" pitchFamily="18" charset="0"/>
              </a:rPr>
              <a:t>employers</a:t>
            </a:r>
          </a:p>
          <a:p>
            <a:pPr algn="just">
              <a:defRPr/>
            </a:pPr>
            <a:r>
              <a:rPr lang="en-US" altLang="en-US" dirty="0">
                <a:solidFill>
                  <a:schemeClr val="accent5">
                    <a:lumMod val="25000"/>
                  </a:schemeClr>
                </a:solidFill>
                <a:latin typeface="Sylfaen" panose="010A0502050306030303" pitchFamily="18" charset="0"/>
              </a:rPr>
              <a:t>Step 6: Implementation of employment schemes </a:t>
            </a:r>
            <a:r>
              <a:rPr lang="en-US" altLang="en-US" dirty="0" smtClean="0">
                <a:solidFill>
                  <a:schemeClr val="accent5">
                    <a:lumMod val="25000"/>
                  </a:schemeClr>
                </a:solidFill>
                <a:latin typeface="Sylfaen" panose="010A0502050306030303" pitchFamily="18" charset="0"/>
              </a:rPr>
              <a:t>(</a:t>
            </a:r>
            <a:r>
              <a:rPr lang="en-US" altLang="en-US" dirty="0">
                <a:solidFill>
                  <a:schemeClr val="accent5">
                    <a:lumMod val="25000"/>
                  </a:schemeClr>
                </a:solidFill>
                <a:latin typeface="Sylfaen" panose="010A0502050306030303" pitchFamily="18" charset="0"/>
              </a:rPr>
              <a:t>selection if work force, </a:t>
            </a:r>
            <a:r>
              <a:rPr lang="en-US" altLang="en-US" dirty="0" smtClean="0">
                <a:solidFill>
                  <a:schemeClr val="accent5">
                    <a:lumMod val="25000"/>
                  </a:schemeClr>
                </a:solidFill>
                <a:latin typeface="Sylfaen" panose="010A0502050306030303" pitchFamily="18" charset="0"/>
              </a:rPr>
              <a:t>Interview </a:t>
            </a:r>
            <a:r>
              <a:rPr lang="en-US" altLang="en-US" dirty="0">
                <a:solidFill>
                  <a:schemeClr val="accent5">
                    <a:lumMod val="25000"/>
                  </a:schemeClr>
                </a:solidFill>
                <a:latin typeface="Sylfaen" panose="010A0502050306030303" pitchFamily="18" charset="0"/>
              </a:rPr>
              <a:t>with employer, </a:t>
            </a:r>
            <a:r>
              <a:rPr lang="en-US" altLang="en-US" dirty="0" smtClean="0">
                <a:solidFill>
                  <a:schemeClr val="accent5">
                    <a:lumMod val="25000"/>
                  </a:schemeClr>
                </a:solidFill>
                <a:latin typeface="Sylfaen" panose="010A0502050306030303" pitchFamily="18" charset="0"/>
              </a:rPr>
              <a:t>Testing, short term trainings (Pre-departure Training, professional training and etc.)</a:t>
            </a:r>
          </a:p>
          <a:p>
            <a:pPr algn="just">
              <a:defRPr/>
            </a:pPr>
            <a:r>
              <a:rPr lang="en-US" altLang="en-US" dirty="0" smtClean="0">
                <a:solidFill>
                  <a:schemeClr val="accent5">
                    <a:lumMod val="25000"/>
                  </a:schemeClr>
                </a:solidFill>
                <a:latin typeface="Sylfaen" panose="010A0502050306030303" pitchFamily="18" charset="0"/>
              </a:rPr>
              <a:t>Step 7: Monitoring </a:t>
            </a:r>
            <a:r>
              <a:rPr lang="en-US" altLang="en-US" dirty="0">
                <a:solidFill>
                  <a:schemeClr val="accent5">
                    <a:lumMod val="25000"/>
                  </a:schemeClr>
                </a:solidFill>
                <a:latin typeface="Sylfaen" panose="010A0502050306030303" pitchFamily="18" charset="0"/>
              </a:rPr>
              <a:t>the Project (Employment </a:t>
            </a:r>
            <a:r>
              <a:rPr lang="en-US" altLang="en-US" dirty="0" smtClean="0">
                <a:solidFill>
                  <a:schemeClr val="accent5">
                    <a:lumMod val="25000"/>
                  </a:schemeClr>
                </a:solidFill>
                <a:latin typeface="Sylfaen" panose="010A0502050306030303" pitchFamily="18" charset="0"/>
              </a:rPr>
              <a:t>Conditions of </a:t>
            </a:r>
            <a:r>
              <a:rPr lang="en-US" altLang="en-US" dirty="0" err="1" smtClean="0">
                <a:solidFill>
                  <a:schemeClr val="accent5">
                    <a:lumMod val="25000"/>
                  </a:schemeClr>
                </a:solidFill>
                <a:latin typeface="Sylfaen" panose="010A0502050306030303" pitchFamily="18" charset="0"/>
              </a:rPr>
              <a:t>Laour</a:t>
            </a:r>
            <a:r>
              <a:rPr lang="en-US" altLang="en-US" dirty="0" smtClean="0">
                <a:solidFill>
                  <a:schemeClr val="accent5">
                    <a:lumMod val="25000"/>
                  </a:schemeClr>
                </a:solidFill>
                <a:latin typeface="Sylfaen" panose="010A0502050306030303" pitchFamily="18" charset="0"/>
              </a:rPr>
              <a:t> Migrants, their </a:t>
            </a:r>
            <a:r>
              <a:rPr lang="en-US" altLang="en-US" dirty="0" err="1" smtClean="0">
                <a:solidFill>
                  <a:schemeClr val="accent5">
                    <a:lumMod val="25000"/>
                  </a:schemeClr>
                </a:solidFill>
                <a:latin typeface="Sylfaen" panose="010A0502050306030303" pitchFamily="18" charset="0"/>
              </a:rPr>
              <a:t>labour</a:t>
            </a:r>
            <a:r>
              <a:rPr lang="en-US" altLang="en-US" dirty="0" smtClean="0">
                <a:solidFill>
                  <a:schemeClr val="accent5">
                    <a:lumMod val="25000"/>
                  </a:schemeClr>
                </a:solidFill>
                <a:latin typeface="Sylfaen" panose="010A0502050306030303" pitchFamily="18" charset="0"/>
              </a:rPr>
              <a:t> right and etc.) </a:t>
            </a:r>
          </a:p>
        </p:txBody>
      </p:sp>
    </p:spTree>
    <p:extLst>
      <p:ext uri="{BB962C8B-B14F-4D97-AF65-F5344CB8AC3E}">
        <p14:creationId xmlns:p14="http://schemas.microsoft.com/office/powerpoint/2010/main" val="13946134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1293" y="111885"/>
            <a:ext cx="11263357" cy="1281079"/>
          </a:xfrm>
        </p:spPr>
        <p:txBody>
          <a:bodyPr>
            <a:normAutofit/>
          </a:bodyPr>
          <a:lstStyle/>
          <a:p>
            <a:pPr algn="ctr"/>
            <a:r>
              <a:rPr lang="en-US" altLang="en-US" sz="2800" b="1" dirty="0" smtClean="0">
                <a:solidFill>
                  <a:schemeClr val="accent5">
                    <a:lumMod val="25000"/>
                  </a:schemeClr>
                </a:solidFill>
                <a:latin typeface="Sylfaen" panose="010A0502050306030303" pitchFamily="18" charset="0"/>
              </a:rPr>
              <a:t>Results of pilot </a:t>
            </a:r>
            <a:r>
              <a:rPr lang="en-US" altLang="en-US" sz="2800" b="1" dirty="0">
                <a:solidFill>
                  <a:schemeClr val="accent5">
                    <a:lumMod val="25000"/>
                  </a:schemeClr>
                </a:solidFill>
                <a:latin typeface="Sylfaen" panose="010A0502050306030303" pitchFamily="18" charset="0"/>
              </a:rPr>
              <a:t>project "Piloting of Temporary Labor Migration of Workforce in Poland and Estonia</a:t>
            </a:r>
            <a:r>
              <a:rPr lang="en-US" altLang="en-US" sz="2800" b="1" dirty="0" smtClean="0">
                <a:solidFill>
                  <a:schemeClr val="accent5">
                    <a:lumMod val="25000"/>
                  </a:schemeClr>
                </a:solidFill>
                <a:latin typeface="Sylfaen" panose="010A0502050306030303" pitchFamily="18" charset="0"/>
              </a:rPr>
              <a:t>“</a:t>
            </a:r>
            <a:endParaRPr lang="en-US" sz="2800" b="1" dirty="0"/>
          </a:p>
        </p:txBody>
      </p:sp>
      <p:sp>
        <p:nvSpPr>
          <p:cNvPr id="7" name="Content Placeholder 3"/>
          <p:cNvSpPr>
            <a:spLocks noGrp="1"/>
          </p:cNvSpPr>
          <p:nvPr>
            <p:ph sz="half" idx="2"/>
          </p:nvPr>
        </p:nvSpPr>
        <p:spPr>
          <a:xfrm>
            <a:off x="658025" y="1769436"/>
            <a:ext cx="10323321" cy="4337957"/>
          </a:xfrm>
        </p:spPr>
        <p:txBody>
          <a:bodyPr>
            <a:noAutofit/>
          </a:bodyPr>
          <a:lstStyle/>
          <a:p>
            <a:pPr lvl="0"/>
            <a:r>
              <a:rPr lang="en-US" u="sng" dirty="0" smtClean="0">
                <a:solidFill>
                  <a:schemeClr val="bg1"/>
                </a:solidFill>
                <a:latin typeface="Sylfaen" panose="010A0502050306030303" pitchFamily="18" charset="0"/>
              </a:rPr>
              <a:t>Poland</a:t>
            </a:r>
            <a:r>
              <a:rPr lang="ka-GE" u="sng" dirty="0" smtClean="0">
                <a:solidFill>
                  <a:schemeClr val="bg1"/>
                </a:solidFill>
                <a:latin typeface="Sylfaen" panose="010A0502050306030303" pitchFamily="18" charset="0"/>
              </a:rPr>
              <a:t>: </a:t>
            </a:r>
            <a:endParaRPr lang="en-US" dirty="0">
              <a:solidFill>
                <a:schemeClr val="bg1"/>
              </a:solidFill>
              <a:latin typeface="Sylfaen" panose="010A0502050306030303" pitchFamily="18" charset="0"/>
            </a:endParaRPr>
          </a:p>
          <a:p>
            <a:r>
              <a:rPr lang="en-US" dirty="0" smtClean="0">
                <a:solidFill>
                  <a:schemeClr val="bg1"/>
                </a:solidFill>
                <a:latin typeface="Sylfaen" panose="010A0502050306030303" pitchFamily="18" charset="0"/>
              </a:rPr>
              <a:t>40 </a:t>
            </a:r>
            <a:r>
              <a:rPr lang="en-US" dirty="0">
                <a:solidFill>
                  <a:schemeClr val="bg1"/>
                </a:solidFill>
                <a:latin typeface="Sylfaen" panose="010A0502050306030303" pitchFamily="18" charset="0"/>
              </a:rPr>
              <a:t>migrant workers were </a:t>
            </a:r>
            <a:r>
              <a:rPr lang="en-US" dirty="0" smtClean="0">
                <a:solidFill>
                  <a:schemeClr val="bg1"/>
                </a:solidFill>
                <a:latin typeface="Sylfaen" panose="010A0502050306030303" pitchFamily="18" charset="0"/>
              </a:rPr>
              <a:t>employed.</a:t>
            </a:r>
            <a:r>
              <a:rPr lang="en-US" dirty="0">
                <a:solidFill>
                  <a:schemeClr val="bg1"/>
                </a:solidFill>
                <a:latin typeface="Sylfaen" panose="010A0502050306030303" pitchFamily="18" charset="0"/>
              </a:rPr>
              <a:t> </a:t>
            </a:r>
          </a:p>
          <a:p>
            <a:pPr marL="0" indent="0">
              <a:buNone/>
            </a:pPr>
            <a:r>
              <a:rPr lang="en-US" dirty="0">
                <a:solidFill>
                  <a:schemeClr val="bg1"/>
                </a:solidFill>
                <a:latin typeface="Sylfaen" panose="010A0502050306030303" pitchFamily="18" charset="0"/>
              </a:rPr>
              <a:t> </a:t>
            </a:r>
          </a:p>
          <a:p>
            <a:pPr marL="0" indent="0">
              <a:buNone/>
            </a:pPr>
            <a:r>
              <a:rPr lang="en-US" dirty="0">
                <a:solidFill>
                  <a:schemeClr val="bg1"/>
                </a:solidFill>
                <a:latin typeface="Sylfaen" panose="010A0502050306030303" pitchFamily="18" charset="0"/>
              </a:rPr>
              <a:t>Professions:</a:t>
            </a:r>
          </a:p>
          <a:p>
            <a:pPr lvl="1"/>
            <a:r>
              <a:rPr lang="en-US" dirty="0">
                <a:solidFill>
                  <a:schemeClr val="bg1"/>
                </a:solidFill>
                <a:latin typeface="Sylfaen" panose="010A0502050306030303" pitchFamily="18" charset="0"/>
              </a:rPr>
              <a:t>Welder</a:t>
            </a:r>
          </a:p>
          <a:p>
            <a:pPr lvl="1"/>
            <a:r>
              <a:rPr lang="en-US" dirty="0">
                <a:solidFill>
                  <a:schemeClr val="bg1"/>
                </a:solidFill>
                <a:latin typeface="Sylfaen" panose="010A0502050306030303" pitchFamily="18" charset="0"/>
              </a:rPr>
              <a:t>The locksmith</a:t>
            </a:r>
          </a:p>
          <a:p>
            <a:pPr lvl="1"/>
            <a:r>
              <a:rPr lang="en-US" dirty="0">
                <a:solidFill>
                  <a:schemeClr val="bg1"/>
                </a:solidFill>
                <a:latin typeface="Sylfaen" panose="010A0502050306030303" pitchFamily="18" charset="0"/>
              </a:rPr>
              <a:t>International Shipping Driver (C + E category)</a:t>
            </a:r>
          </a:p>
          <a:p>
            <a:pPr lvl="1"/>
            <a:r>
              <a:rPr lang="en-US" dirty="0">
                <a:solidFill>
                  <a:schemeClr val="bg1"/>
                </a:solidFill>
                <a:latin typeface="Sylfaen" panose="010A0502050306030303" pitchFamily="18" charset="0"/>
              </a:rPr>
              <a:t>Construction craftsmen (artisans, artisans, electrician)</a:t>
            </a:r>
          </a:p>
          <a:p>
            <a:pPr lvl="1"/>
            <a:r>
              <a:rPr lang="en-US" dirty="0">
                <a:solidFill>
                  <a:schemeClr val="bg1"/>
                </a:solidFill>
                <a:latin typeface="Sylfaen" panose="010A0502050306030303" pitchFamily="18" charset="0"/>
              </a:rPr>
              <a:t>Cleaner  </a:t>
            </a:r>
            <a:endParaRPr lang="en-US" altLang="en-US" dirty="0" smtClean="0">
              <a:solidFill>
                <a:schemeClr val="bg1"/>
              </a:solidFill>
              <a:latin typeface="Sylfaen" panose="010A0502050306030303" pitchFamily="18" charset="0"/>
            </a:endParaRPr>
          </a:p>
        </p:txBody>
      </p:sp>
    </p:spTree>
    <p:extLst>
      <p:ext uri="{BB962C8B-B14F-4D97-AF65-F5344CB8AC3E}">
        <p14:creationId xmlns:p14="http://schemas.microsoft.com/office/powerpoint/2010/main" val="4671993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0242" y="659219"/>
            <a:ext cx="11706446" cy="6900530"/>
          </a:xfrm>
        </p:spPr>
        <p:txBody>
          <a:bodyPr>
            <a:normAutofit fontScale="77500" lnSpcReduction="20000"/>
          </a:bodyPr>
          <a:lstStyle/>
          <a:p>
            <a:pPr marL="0" indent="0" algn="ctr">
              <a:buNone/>
            </a:pPr>
            <a:r>
              <a:rPr lang="en-US" sz="4000" b="1" dirty="0" err="1" smtClean="0">
                <a:solidFill>
                  <a:schemeClr val="bg1"/>
                </a:solidFill>
              </a:rPr>
              <a:t>Labour</a:t>
            </a:r>
            <a:r>
              <a:rPr lang="en-US" sz="4000" b="1" dirty="0" smtClean="0">
                <a:solidFill>
                  <a:schemeClr val="bg1"/>
                </a:solidFill>
              </a:rPr>
              <a:t> Migration agreement with Poland</a:t>
            </a:r>
          </a:p>
          <a:p>
            <a:r>
              <a:rPr lang="en-US" sz="2900" dirty="0" smtClean="0">
                <a:solidFill>
                  <a:schemeClr val="bg1"/>
                </a:solidFill>
                <a:latin typeface="Sylfaen" panose="010A0502050306030303" pitchFamily="18" charset="0"/>
              </a:rPr>
              <a:t>Available </a:t>
            </a:r>
            <a:r>
              <a:rPr lang="en-US" sz="2900" dirty="0">
                <a:solidFill>
                  <a:schemeClr val="bg1"/>
                </a:solidFill>
                <a:latin typeface="Sylfaen" panose="010A0502050306030303" pitchFamily="18" charset="0"/>
              </a:rPr>
              <a:t>surveys display the continued interest among Georgian citizens to participate in temporary </a:t>
            </a:r>
            <a:r>
              <a:rPr lang="en-US" sz="2900" dirty="0" err="1">
                <a:solidFill>
                  <a:schemeClr val="bg1"/>
                </a:solidFill>
                <a:latin typeface="Sylfaen" panose="010A0502050306030303" pitchFamily="18" charset="0"/>
              </a:rPr>
              <a:t>labour</a:t>
            </a:r>
            <a:r>
              <a:rPr lang="en-US" sz="2900" dirty="0">
                <a:solidFill>
                  <a:schemeClr val="bg1"/>
                </a:solidFill>
                <a:latin typeface="Sylfaen" panose="010A0502050306030303" pitchFamily="18" charset="0"/>
              </a:rPr>
              <a:t> migration. Due to the underdeveloped regulatory framework and support mechanisms, Georgian migrants use personal contacts and networking or resort to services of private recruitment agencies or acquaintances to find work abroad. The predominantly informal nature of employment increases vulnerability to </a:t>
            </a:r>
            <a:r>
              <a:rPr lang="en-US" sz="2900" dirty="0" err="1">
                <a:solidFill>
                  <a:schemeClr val="bg1"/>
                </a:solidFill>
                <a:latin typeface="Sylfaen" panose="010A0502050306030303" pitchFamily="18" charset="0"/>
              </a:rPr>
              <a:t>labour</a:t>
            </a:r>
            <a:r>
              <a:rPr lang="en-US" sz="2900" dirty="0">
                <a:solidFill>
                  <a:schemeClr val="bg1"/>
                </a:solidFill>
                <a:latin typeface="Sylfaen" panose="010A0502050306030303" pitchFamily="18" charset="0"/>
              </a:rPr>
              <a:t> and human rights abuses</a:t>
            </a:r>
            <a:r>
              <a:rPr lang="en-US" sz="2900" dirty="0" smtClean="0">
                <a:solidFill>
                  <a:schemeClr val="bg1"/>
                </a:solidFill>
                <a:latin typeface="Sylfaen" panose="010A0502050306030303" pitchFamily="18" charset="0"/>
              </a:rPr>
              <a:t>. To best our knowledge this is the case with Poland as well.</a:t>
            </a:r>
          </a:p>
          <a:p>
            <a:r>
              <a:rPr lang="en-US" sz="2900" dirty="0" smtClean="0">
                <a:solidFill>
                  <a:schemeClr val="bg1"/>
                </a:solidFill>
                <a:latin typeface="Sylfaen" panose="010A0502050306030303" pitchFamily="18" charset="0"/>
              </a:rPr>
              <a:t>In </a:t>
            </a:r>
            <a:r>
              <a:rPr lang="en-US" sz="2900" dirty="0">
                <a:solidFill>
                  <a:schemeClr val="bg1"/>
                </a:solidFill>
                <a:latin typeface="Sylfaen" panose="010A0502050306030303" pitchFamily="18" charset="0"/>
              </a:rPr>
              <a:t>this regard, we see bilateral agreement on </a:t>
            </a:r>
            <a:r>
              <a:rPr lang="en-US" sz="2900" dirty="0" err="1">
                <a:solidFill>
                  <a:schemeClr val="bg1"/>
                </a:solidFill>
                <a:latin typeface="Sylfaen" panose="010A0502050306030303" pitchFamily="18" charset="0"/>
              </a:rPr>
              <a:t>labour</a:t>
            </a:r>
            <a:r>
              <a:rPr lang="en-US" sz="2900" dirty="0">
                <a:solidFill>
                  <a:schemeClr val="bg1"/>
                </a:solidFill>
                <a:latin typeface="Sylfaen" panose="010A0502050306030303" pitchFamily="18" charset="0"/>
              </a:rPr>
              <a:t> </a:t>
            </a:r>
            <a:r>
              <a:rPr lang="en-US" sz="2900" dirty="0" smtClean="0">
                <a:solidFill>
                  <a:schemeClr val="bg1"/>
                </a:solidFill>
                <a:latin typeface="Sylfaen" panose="010A0502050306030303" pitchFamily="18" charset="0"/>
              </a:rPr>
              <a:t>migration </a:t>
            </a:r>
            <a:r>
              <a:rPr lang="en-US" sz="2900" dirty="0">
                <a:solidFill>
                  <a:schemeClr val="bg1"/>
                </a:solidFill>
                <a:latin typeface="Sylfaen" panose="010A0502050306030303" pitchFamily="18" charset="0"/>
              </a:rPr>
              <a:t>between Georgia and </a:t>
            </a:r>
            <a:r>
              <a:rPr lang="en-US" sz="2900" dirty="0" smtClean="0">
                <a:solidFill>
                  <a:schemeClr val="bg1"/>
                </a:solidFill>
                <a:latin typeface="Sylfaen" panose="010A0502050306030303" pitchFamily="18" charset="0"/>
              </a:rPr>
              <a:t>Poland </a:t>
            </a:r>
            <a:r>
              <a:rPr lang="en-US" sz="2900" dirty="0">
                <a:solidFill>
                  <a:schemeClr val="bg1"/>
                </a:solidFill>
                <a:latin typeface="Sylfaen" panose="010A0502050306030303" pitchFamily="18" charset="0"/>
              </a:rPr>
              <a:t>as one of the best suited instrument to effectively deal with illegal migration. Effective </a:t>
            </a:r>
            <a:r>
              <a:rPr lang="en-US" sz="2900" dirty="0" err="1">
                <a:solidFill>
                  <a:schemeClr val="bg1"/>
                </a:solidFill>
                <a:latin typeface="Sylfaen" panose="010A0502050306030303" pitchFamily="18" charset="0"/>
              </a:rPr>
              <a:t>operationlization</a:t>
            </a:r>
            <a:r>
              <a:rPr lang="en-US" sz="2900" dirty="0">
                <a:solidFill>
                  <a:schemeClr val="bg1"/>
                </a:solidFill>
                <a:latin typeface="Sylfaen" panose="010A0502050306030303" pitchFamily="18" charset="0"/>
              </a:rPr>
              <a:t> of this agreement gives us opportunity to share benefits of </a:t>
            </a:r>
            <a:r>
              <a:rPr lang="en-US" sz="2900" dirty="0" err="1">
                <a:solidFill>
                  <a:schemeClr val="bg1"/>
                </a:solidFill>
                <a:latin typeface="Sylfaen" panose="010A0502050306030303" pitchFamily="18" charset="0"/>
              </a:rPr>
              <a:t>labour</a:t>
            </a:r>
            <a:r>
              <a:rPr lang="en-US" sz="2900" dirty="0">
                <a:solidFill>
                  <a:schemeClr val="bg1"/>
                </a:solidFill>
                <a:latin typeface="Sylfaen" panose="010A0502050306030303" pitchFamily="18" charset="0"/>
              </a:rPr>
              <a:t> migration to all stakeholders (migrants, sending country and host country). </a:t>
            </a:r>
          </a:p>
          <a:p>
            <a:r>
              <a:rPr lang="en-US" sz="2900" dirty="0">
                <a:solidFill>
                  <a:schemeClr val="bg1"/>
                </a:solidFill>
                <a:latin typeface="Sylfaen" panose="010A0502050306030303" pitchFamily="18" charset="0"/>
              </a:rPr>
              <a:t>Conclusion of this agreement truly transforms existing challenge of irregular migration into real opportunity for our countries. On the one hand, it enables host country in this case, </a:t>
            </a:r>
            <a:r>
              <a:rPr lang="en-US" sz="2900" dirty="0" smtClean="0">
                <a:solidFill>
                  <a:schemeClr val="bg1"/>
                </a:solidFill>
                <a:latin typeface="Sylfaen" panose="010A0502050306030303" pitchFamily="18" charset="0"/>
              </a:rPr>
              <a:t>Poland </a:t>
            </a:r>
            <a:r>
              <a:rPr lang="en-US" sz="2900" dirty="0">
                <a:solidFill>
                  <a:schemeClr val="bg1"/>
                </a:solidFill>
                <a:latin typeface="Sylfaen" panose="010A0502050306030303" pitchFamily="18" charset="0"/>
              </a:rPr>
              <a:t>to benefit from </a:t>
            </a:r>
            <a:r>
              <a:rPr lang="en-US" sz="2900" dirty="0" err="1" smtClean="0">
                <a:solidFill>
                  <a:schemeClr val="bg1"/>
                </a:solidFill>
                <a:latin typeface="Sylfaen" panose="010A0502050306030303" pitchFamily="18" charset="0"/>
              </a:rPr>
              <a:t>aditional</a:t>
            </a:r>
            <a:r>
              <a:rPr lang="en-US" sz="2900" dirty="0" smtClean="0">
                <a:solidFill>
                  <a:schemeClr val="bg1"/>
                </a:solidFill>
                <a:latin typeface="Sylfaen" panose="010A0502050306030303" pitchFamily="18" charset="0"/>
              </a:rPr>
              <a:t> </a:t>
            </a:r>
            <a:r>
              <a:rPr lang="en-US" sz="2900" dirty="0" err="1">
                <a:solidFill>
                  <a:schemeClr val="bg1"/>
                </a:solidFill>
                <a:latin typeface="Sylfaen" panose="010A0502050306030303" pitchFamily="18" charset="0"/>
              </a:rPr>
              <a:t>labour</a:t>
            </a:r>
            <a:r>
              <a:rPr lang="en-US" sz="2900" dirty="0">
                <a:solidFill>
                  <a:schemeClr val="bg1"/>
                </a:solidFill>
                <a:latin typeface="Sylfaen" panose="010A0502050306030303" pitchFamily="18" charset="0"/>
              </a:rPr>
              <a:t> force and deriving economic advantages </a:t>
            </a:r>
            <a:r>
              <a:rPr lang="en-US" sz="2900" dirty="0" smtClean="0">
                <a:solidFill>
                  <a:schemeClr val="bg1"/>
                </a:solidFill>
                <a:latin typeface="Sylfaen" panose="010A0502050306030303" pitchFamily="18" charset="0"/>
              </a:rPr>
              <a:t>thereof</a:t>
            </a:r>
            <a:r>
              <a:rPr lang="ka-GE" sz="2900" dirty="0" smtClean="0">
                <a:solidFill>
                  <a:schemeClr val="bg1"/>
                </a:solidFill>
                <a:latin typeface="Sylfaen" panose="010A0502050306030303" pitchFamily="18" charset="0"/>
              </a:rPr>
              <a:t> (</a:t>
            </a:r>
            <a:r>
              <a:rPr lang="en-US" sz="2900" dirty="0" smtClean="0">
                <a:solidFill>
                  <a:schemeClr val="bg1"/>
                </a:solidFill>
                <a:latin typeface="Sylfaen" panose="010A0502050306030303" pitchFamily="18" charset="0"/>
              </a:rPr>
              <a:t>collecting taxes etc.), </a:t>
            </a:r>
            <a:r>
              <a:rPr lang="en-US" sz="2900" dirty="0">
                <a:solidFill>
                  <a:schemeClr val="bg1"/>
                </a:solidFill>
                <a:latin typeface="Sylfaen" panose="010A0502050306030303" pitchFamily="18" charset="0"/>
              </a:rPr>
              <a:t>on the other hand, remittances send by emigrants back to their families, as well as their enhanced </a:t>
            </a:r>
            <a:r>
              <a:rPr lang="en-US" sz="2900" dirty="0" smtClean="0">
                <a:solidFill>
                  <a:schemeClr val="bg1"/>
                </a:solidFill>
                <a:latin typeface="Sylfaen" panose="010A0502050306030303" pitchFamily="18" charset="0"/>
              </a:rPr>
              <a:t> qualifications/professionalism </a:t>
            </a:r>
            <a:r>
              <a:rPr lang="en-US" sz="2900" dirty="0">
                <a:solidFill>
                  <a:schemeClr val="bg1"/>
                </a:solidFill>
                <a:latin typeface="Sylfaen" panose="010A0502050306030303" pitchFamily="18" charset="0"/>
              </a:rPr>
              <a:t>will have only positive impact on Georgia’s economic and social life in the short and especially long term. So, there is obvious win-win situation.</a:t>
            </a: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19424096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3580" y="1472609"/>
            <a:ext cx="10852114" cy="3801532"/>
          </a:xfrm>
        </p:spPr>
        <p:txBody>
          <a:bodyPr/>
          <a:lstStyle/>
          <a:p>
            <a:r>
              <a:rPr lang="en-US" dirty="0">
                <a:solidFill>
                  <a:schemeClr val="bg1"/>
                </a:solidFill>
                <a:latin typeface="Sylfaen" panose="010A0502050306030303" pitchFamily="18" charset="0"/>
              </a:rPr>
              <a:t>There is overwhelming consensus in Georgian government, moreover interest to launch negotiations </a:t>
            </a:r>
            <a:r>
              <a:rPr lang="en-US" dirty="0" smtClean="0">
                <a:solidFill>
                  <a:schemeClr val="bg1"/>
                </a:solidFill>
                <a:latin typeface="Sylfaen" panose="010A0502050306030303" pitchFamily="18" charset="0"/>
              </a:rPr>
              <a:t>with Poland with </a:t>
            </a:r>
            <a:r>
              <a:rPr lang="en-US" dirty="0">
                <a:solidFill>
                  <a:schemeClr val="bg1"/>
                </a:solidFill>
                <a:latin typeface="Sylfaen" panose="010A0502050306030303" pitchFamily="18" charset="0"/>
              </a:rPr>
              <a:t>the aim to conclude such an agreement between our countries. It is strongly believed that this agreement once in force will decrease illegal and irregular </a:t>
            </a:r>
            <a:r>
              <a:rPr lang="en-US" dirty="0" err="1">
                <a:solidFill>
                  <a:schemeClr val="bg1"/>
                </a:solidFill>
                <a:latin typeface="Sylfaen" panose="010A0502050306030303" pitchFamily="18" charset="0"/>
              </a:rPr>
              <a:t>labour</a:t>
            </a:r>
            <a:r>
              <a:rPr lang="en-US" dirty="0">
                <a:solidFill>
                  <a:schemeClr val="bg1"/>
                </a:solidFill>
                <a:latin typeface="Sylfaen" panose="010A0502050306030303" pitchFamily="18" charset="0"/>
              </a:rPr>
              <a:t> migration from Georgia to </a:t>
            </a:r>
            <a:r>
              <a:rPr lang="en-US" dirty="0" smtClean="0">
                <a:solidFill>
                  <a:schemeClr val="bg1"/>
                </a:solidFill>
                <a:latin typeface="Sylfaen" panose="010A0502050306030303" pitchFamily="18" charset="0"/>
              </a:rPr>
              <a:t>Poland </a:t>
            </a:r>
            <a:r>
              <a:rPr lang="en-US" dirty="0">
                <a:solidFill>
                  <a:schemeClr val="bg1"/>
                </a:solidFill>
                <a:latin typeface="Sylfaen" panose="010A0502050306030303" pitchFamily="18" charset="0"/>
              </a:rPr>
              <a:t>by making </a:t>
            </a:r>
            <a:r>
              <a:rPr lang="en-US" dirty="0" err="1">
                <a:solidFill>
                  <a:schemeClr val="bg1"/>
                </a:solidFill>
                <a:latin typeface="Sylfaen" panose="010A0502050306030303" pitchFamily="18" charset="0"/>
              </a:rPr>
              <a:t>labour</a:t>
            </a:r>
            <a:r>
              <a:rPr lang="en-US" dirty="0">
                <a:solidFill>
                  <a:schemeClr val="bg1"/>
                </a:solidFill>
                <a:latin typeface="Sylfaen" panose="010A0502050306030303" pitchFamily="18" charset="0"/>
              </a:rPr>
              <a:t> migration more </a:t>
            </a:r>
            <a:r>
              <a:rPr lang="en-US" b="1" dirty="0">
                <a:solidFill>
                  <a:schemeClr val="bg1"/>
                </a:solidFill>
                <a:latin typeface="Sylfaen" panose="010A0502050306030303" pitchFamily="18" charset="0"/>
              </a:rPr>
              <a:t>transparent; target oriented and sector specific</a:t>
            </a:r>
            <a:r>
              <a:rPr lang="en-US" dirty="0">
                <a:solidFill>
                  <a:schemeClr val="bg1"/>
                </a:solidFill>
                <a:latin typeface="Sylfaen" panose="010A0502050306030303" pitchFamily="18" charset="0"/>
              </a:rPr>
              <a:t>. It will also provide more instruments to ensure that basic rights of workers are protected and the risk of trafficking in human beings diminished.  </a:t>
            </a:r>
            <a:endParaRPr lang="en-US" dirty="0" smtClean="0">
              <a:solidFill>
                <a:schemeClr val="bg1"/>
              </a:solidFill>
              <a:latin typeface="Sylfaen" panose="010A0502050306030303" pitchFamily="18" charset="0"/>
            </a:endParaRPr>
          </a:p>
          <a:p>
            <a:endParaRPr lang="en-US" dirty="0">
              <a:solidFill>
                <a:schemeClr val="bg1"/>
              </a:solidFill>
              <a:latin typeface="Sylfaen" panose="010A0502050306030303" pitchFamily="18" charset="0"/>
            </a:endParaRPr>
          </a:p>
          <a:p>
            <a:r>
              <a:rPr lang="en-US" dirty="0" smtClean="0">
                <a:solidFill>
                  <a:schemeClr val="bg1"/>
                </a:solidFill>
                <a:latin typeface="Sylfaen" panose="010A0502050306030303" pitchFamily="18" charset="0"/>
              </a:rPr>
              <a:t>Georgian side is ready to consider any suggestion/proposal stemming from Poland experience in implementing this kind of agreements with other countries, related to all aspects, including selection of the candidates, contracts, monitoring, guarantees and etc. </a:t>
            </a:r>
          </a:p>
          <a:p>
            <a:endParaRPr lang="en-US" dirty="0">
              <a:solidFill>
                <a:schemeClr val="bg1"/>
              </a:solidFill>
              <a:latin typeface="Sylfaen" panose="010A0502050306030303" pitchFamily="18" charset="0"/>
            </a:endParaRPr>
          </a:p>
          <a:p>
            <a:endParaRPr lang="en-US" dirty="0"/>
          </a:p>
        </p:txBody>
      </p:sp>
    </p:spTree>
    <p:extLst>
      <p:ext uri="{BB962C8B-B14F-4D97-AF65-F5344CB8AC3E}">
        <p14:creationId xmlns:p14="http://schemas.microsoft.com/office/powerpoint/2010/main" val="2871546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269" y="503160"/>
            <a:ext cx="8534400" cy="1507067"/>
          </a:xfrm>
        </p:spPr>
        <p:txBody>
          <a:bodyPr lIns="72731" tIns="36366" rIns="72731" bIns="36366"/>
          <a:lstStyle/>
          <a:p>
            <a:pPr algn="ctr"/>
            <a:r>
              <a:rPr lang="en-US" dirty="0">
                <a:solidFill>
                  <a:schemeClr val="bg1"/>
                </a:solidFill>
                <a:latin typeface="Sylfaen" panose="010A0502050306030303" pitchFamily="18" charset="0"/>
              </a:rPr>
              <a:t>Thank you for your attention</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23782" y="2380344"/>
            <a:ext cx="5959231" cy="2841625"/>
          </a:xfrm>
        </p:spPr>
      </p:pic>
    </p:spTree>
    <p:extLst>
      <p:ext uri="{BB962C8B-B14F-4D97-AF65-F5344CB8AC3E}">
        <p14:creationId xmlns:p14="http://schemas.microsoft.com/office/powerpoint/2010/main" val="31429732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09600" y="228600"/>
            <a:ext cx="10972800" cy="609600"/>
          </a:xfrm>
        </p:spPr>
        <p:txBody>
          <a:bodyPr>
            <a:normAutofit fontScale="90000"/>
          </a:bodyPr>
          <a:lstStyle/>
          <a:p>
            <a:pPr>
              <a:defRPr/>
            </a:pPr>
            <a:r>
              <a:rPr lang="en-US" sz="3200" b="1" dirty="0">
                <a:solidFill>
                  <a:schemeClr val="bg2">
                    <a:lumMod val="75000"/>
                  </a:schemeClr>
                </a:solidFill>
                <a:latin typeface="Sylfaen" panose="010A0502050306030303" pitchFamily="18" charset="0"/>
              </a:rPr>
              <a:t>Factors determining Emigration</a:t>
            </a:r>
            <a:r>
              <a:rPr lang="en-US" altLang="en-US" sz="3200" b="1" dirty="0">
                <a:solidFill>
                  <a:schemeClr val="accent5">
                    <a:lumMod val="25000"/>
                  </a:schemeClr>
                </a:solidFill>
                <a:latin typeface="Sylfaen" panose="010A0502050306030303" pitchFamily="18" charset="0"/>
              </a:rPr>
              <a:t/>
            </a:r>
            <a:br>
              <a:rPr lang="en-US" altLang="en-US" sz="3200" b="1" dirty="0">
                <a:solidFill>
                  <a:schemeClr val="accent5">
                    <a:lumMod val="25000"/>
                  </a:schemeClr>
                </a:solidFill>
                <a:latin typeface="Sylfaen" panose="010A0502050306030303" pitchFamily="18" charset="0"/>
              </a:rPr>
            </a:br>
            <a:endParaRPr lang="en-US" altLang="en-US" sz="3200" b="1" dirty="0" smtClean="0">
              <a:solidFill>
                <a:schemeClr val="accent5">
                  <a:lumMod val="25000"/>
                </a:schemeClr>
              </a:solidFill>
              <a:latin typeface="Sylfaen" panose="010A0502050306030303" pitchFamily="18" charset="0"/>
            </a:endParaRPr>
          </a:p>
        </p:txBody>
      </p:sp>
      <p:sp>
        <p:nvSpPr>
          <p:cNvPr id="4" name="Content Placeholder 3"/>
          <p:cNvSpPr>
            <a:spLocks noGrp="1"/>
          </p:cNvSpPr>
          <p:nvPr>
            <p:ph sz="half" idx="2"/>
          </p:nvPr>
        </p:nvSpPr>
        <p:spPr>
          <a:xfrm>
            <a:off x="101600" y="838200"/>
            <a:ext cx="11988800" cy="5867400"/>
          </a:xfrm>
        </p:spPr>
        <p:txBody>
          <a:bodyPr>
            <a:normAutofit lnSpcReduction="10000"/>
          </a:bodyPr>
          <a:lstStyle/>
          <a:p>
            <a:pPr>
              <a:buFont typeface="Arial" panose="020B0604020202020204" pitchFamily="34" charset="0"/>
              <a:buChar char="•"/>
            </a:pPr>
            <a:r>
              <a:rPr lang="en-US" sz="2200" dirty="0" smtClean="0">
                <a:solidFill>
                  <a:schemeClr val="bg1"/>
                </a:solidFill>
                <a:latin typeface="Sylfaen" panose="010A0502050306030303" pitchFamily="18" charset="0"/>
              </a:rPr>
              <a:t>Compared </a:t>
            </a:r>
            <a:r>
              <a:rPr lang="en-US" sz="2200" dirty="0">
                <a:solidFill>
                  <a:schemeClr val="bg1"/>
                </a:solidFill>
                <a:latin typeface="Sylfaen" panose="010A0502050306030303" pitchFamily="18" charset="0"/>
              </a:rPr>
              <a:t>to the countries, that mainly attracted </a:t>
            </a:r>
            <a:r>
              <a:rPr lang="en-US" sz="2200" dirty="0" smtClean="0">
                <a:solidFill>
                  <a:schemeClr val="bg1"/>
                </a:solidFill>
                <a:latin typeface="Sylfaen" panose="010A0502050306030303" pitchFamily="18" charset="0"/>
              </a:rPr>
              <a:t>or </a:t>
            </a:r>
            <a:r>
              <a:rPr lang="en-US" sz="2200" dirty="0">
                <a:solidFill>
                  <a:schemeClr val="bg1"/>
                </a:solidFill>
                <a:latin typeface="Sylfaen" panose="010A0502050306030303" pitchFamily="18" charset="0"/>
              </a:rPr>
              <a:t>is attracting Georgian migrants, Georgian economy could provide relatively limited employment opportunities, remuneration, social benefits or the quality of life. </a:t>
            </a:r>
          </a:p>
          <a:p>
            <a:pPr marL="342900" lvl="0" indent="-342900">
              <a:lnSpc>
                <a:spcPct val="110000"/>
              </a:lnSpc>
              <a:buFont typeface="Arial" panose="020B0604020202020204" pitchFamily="34" charset="0"/>
              <a:buChar char="•"/>
            </a:pPr>
            <a:r>
              <a:rPr lang="en-US" sz="2200" dirty="0" smtClean="0">
                <a:solidFill>
                  <a:schemeClr val="bg1"/>
                </a:solidFill>
                <a:latin typeface="Sylfaen" panose="010A0502050306030303" pitchFamily="18" charset="0"/>
              </a:rPr>
              <a:t>In </a:t>
            </a:r>
            <a:r>
              <a:rPr lang="en-US" sz="2200" dirty="0">
                <a:solidFill>
                  <a:schemeClr val="bg1"/>
                </a:solidFill>
                <a:latin typeface="Sylfaen" panose="010A0502050306030303" pitchFamily="18" charset="0"/>
              </a:rPr>
              <a:t>order to overcome this situation, notable economic reforms were </a:t>
            </a:r>
            <a:r>
              <a:rPr lang="en-US" sz="2200" dirty="0" smtClean="0">
                <a:solidFill>
                  <a:schemeClr val="bg1"/>
                </a:solidFill>
                <a:latin typeface="Sylfaen" panose="010A0502050306030303" pitchFamily="18" charset="0"/>
              </a:rPr>
              <a:t>implemented and in </a:t>
            </a:r>
            <a:r>
              <a:rPr lang="en-US" sz="2200" dirty="0">
                <a:solidFill>
                  <a:schemeClr val="bg1"/>
                </a:solidFill>
                <a:latin typeface="Sylfaen" panose="010A0502050306030303" pitchFamily="18" charset="0"/>
              </a:rPr>
              <a:t>Georgia, which addressed stipulation of attractive business environment in order to enhance foreign direct investment inflow, create new jobs, stimulate entrepreneurial activities in various fields of economy </a:t>
            </a:r>
            <a:r>
              <a:rPr lang="en-US" sz="2200" dirty="0" smtClean="0">
                <a:solidFill>
                  <a:schemeClr val="bg1"/>
                </a:solidFill>
                <a:latin typeface="Sylfaen" panose="010A0502050306030303" pitchFamily="18" charset="0"/>
              </a:rPr>
              <a:t>and thus </a:t>
            </a:r>
            <a:r>
              <a:rPr lang="en-US" sz="2200" dirty="0">
                <a:solidFill>
                  <a:schemeClr val="bg1"/>
                </a:solidFill>
                <a:latin typeface="Sylfaen" panose="010A0502050306030303" pitchFamily="18" charset="0"/>
              </a:rPr>
              <a:t>increase the welfare of citizens.</a:t>
            </a:r>
          </a:p>
          <a:p>
            <a:pPr lvl="0">
              <a:buFont typeface="Arial" panose="020B0604020202020204" pitchFamily="34" charset="0"/>
              <a:buChar char="•"/>
            </a:pPr>
            <a:r>
              <a:rPr lang="en-US" sz="2200" dirty="0">
                <a:solidFill>
                  <a:schemeClr val="bg1"/>
                </a:solidFill>
                <a:latin typeface="Sylfaen" panose="010A0502050306030303" pitchFamily="18" charset="0"/>
              </a:rPr>
              <a:t>The positive results of implemented reforms and initiatives in Georgia are reflected in various international rankings (e.g. ― World Bank “Doing Business 2018” placed Georgia on </a:t>
            </a:r>
            <a:r>
              <a:rPr lang="en-US" sz="2200" dirty="0" smtClean="0">
                <a:solidFill>
                  <a:schemeClr val="bg1"/>
                </a:solidFill>
                <a:latin typeface="Sylfaen" panose="010A0502050306030303" pitchFamily="18" charset="0"/>
              </a:rPr>
              <a:t>8</a:t>
            </a:r>
            <a:r>
              <a:rPr lang="en-US" sz="2200" baseline="30000" dirty="0" smtClean="0">
                <a:solidFill>
                  <a:schemeClr val="bg1"/>
                </a:solidFill>
                <a:latin typeface="Sylfaen" panose="010A0502050306030303" pitchFamily="18" charset="0"/>
              </a:rPr>
              <a:t>th</a:t>
            </a:r>
            <a:r>
              <a:rPr lang="en-US" sz="2200" dirty="0" smtClean="0">
                <a:solidFill>
                  <a:schemeClr val="bg1"/>
                </a:solidFill>
                <a:latin typeface="Sylfaen" panose="010A0502050306030303" pitchFamily="18" charset="0"/>
              </a:rPr>
              <a:t> among </a:t>
            </a:r>
            <a:r>
              <a:rPr lang="en-US" sz="2200" dirty="0">
                <a:solidFill>
                  <a:schemeClr val="bg1"/>
                </a:solidFill>
                <a:latin typeface="Sylfaen" panose="010A0502050306030303" pitchFamily="18" charset="0"/>
              </a:rPr>
              <a:t>189 countries). By public spending on healthcare, Georgia ranks fairly well in the world</a:t>
            </a:r>
            <a:r>
              <a:rPr lang="en-US" sz="2200" dirty="0" smtClean="0">
                <a:solidFill>
                  <a:schemeClr val="bg1"/>
                </a:solidFill>
                <a:latin typeface="Sylfaen" panose="010A0502050306030303" pitchFamily="18" charset="0"/>
              </a:rPr>
              <a:t>. </a:t>
            </a:r>
            <a:r>
              <a:rPr lang="en-US" sz="2200" dirty="0">
                <a:solidFill>
                  <a:schemeClr val="bg1"/>
                </a:solidFill>
                <a:latin typeface="Sylfaen" panose="010A0502050306030303" pitchFamily="18" charset="0"/>
              </a:rPr>
              <a:t>According to UNDP Human Development Index (HDI), 10 calculated based on assessment of three key dimensions: life expectancy</a:t>
            </a:r>
            <a:r>
              <a:rPr lang="en-US" sz="2800" dirty="0">
                <a:solidFill>
                  <a:schemeClr val="bg1"/>
                </a:solidFill>
                <a:latin typeface="Sylfaen" panose="010A0502050306030303" pitchFamily="18" charset="0"/>
              </a:rPr>
              <a:t>,</a:t>
            </a:r>
            <a:r>
              <a:rPr lang="en-US" sz="1600" dirty="0"/>
              <a:t> </a:t>
            </a:r>
            <a:r>
              <a:rPr lang="en-US" sz="2200" dirty="0">
                <a:solidFill>
                  <a:schemeClr val="bg1"/>
                </a:solidFill>
                <a:latin typeface="Sylfaen" panose="010A0502050306030303" pitchFamily="18" charset="0"/>
              </a:rPr>
              <a:t>mean years of schooling and gross national income per capita, in </a:t>
            </a:r>
            <a:r>
              <a:rPr lang="en-US" sz="2200" dirty="0" smtClean="0">
                <a:solidFill>
                  <a:schemeClr val="bg1"/>
                </a:solidFill>
                <a:latin typeface="Sylfaen" panose="010A0502050306030303" pitchFamily="18" charset="0"/>
              </a:rPr>
              <a:t>2018 </a:t>
            </a:r>
            <a:r>
              <a:rPr lang="en-US" sz="2200" dirty="0">
                <a:solidFill>
                  <a:schemeClr val="bg1"/>
                </a:solidFill>
                <a:latin typeface="Sylfaen" panose="010A0502050306030303" pitchFamily="18" charset="0"/>
              </a:rPr>
              <a:t>Georgia ranked </a:t>
            </a:r>
            <a:r>
              <a:rPr lang="en-US" sz="2200" dirty="0" smtClean="0">
                <a:solidFill>
                  <a:schemeClr val="bg1"/>
                </a:solidFill>
                <a:latin typeface="Sylfaen" panose="010A0502050306030303" pitchFamily="18" charset="0"/>
              </a:rPr>
              <a:t>70th </a:t>
            </a:r>
            <a:r>
              <a:rPr lang="en-US" sz="2200" dirty="0">
                <a:solidFill>
                  <a:schemeClr val="bg1"/>
                </a:solidFill>
                <a:latin typeface="Sylfaen" panose="010A0502050306030303" pitchFamily="18" charset="0"/>
              </a:rPr>
              <a:t>among </a:t>
            </a:r>
            <a:r>
              <a:rPr lang="en-US" sz="2200" dirty="0" smtClean="0">
                <a:solidFill>
                  <a:schemeClr val="bg1"/>
                </a:solidFill>
                <a:latin typeface="Sylfaen" panose="010A0502050306030303" pitchFamily="18" charset="0"/>
              </a:rPr>
              <a:t>189 countries.</a:t>
            </a:r>
            <a:r>
              <a:rPr lang="en-US" sz="2200" dirty="0" smtClean="0">
                <a:solidFill>
                  <a:srgbClr val="FF0000"/>
                </a:solidFill>
                <a:latin typeface="Sylfaen" panose="010A0502050306030303" pitchFamily="18" charset="0"/>
              </a:rPr>
              <a:t> </a:t>
            </a:r>
          </a:p>
          <a:p>
            <a:pPr lvl="0">
              <a:buFont typeface="Arial" panose="020B0604020202020204" pitchFamily="34" charset="0"/>
              <a:buChar char="•"/>
            </a:pPr>
            <a:r>
              <a:rPr lang="en-US" sz="2200" dirty="0" smtClean="0">
                <a:solidFill>
                  <a:schemeClr val="bg1"/>
                </a:solidFill>
                <a:latin typeface="Sylfaen" panose="010A0502050306030303" pitchFamily="18" charset="0"/>
              </a:rPr>
              <a:t>Analyzing statistical date of migration to Poland, especially, number of Georgian citizens who stayed illegally in </a:t>
            </a:r>
            <a:r>
              <a:rPr lang="en-US" sz="2200" dirty="0">
                <a:solidFill>
                  <a:schemeClr val="bg1"/>
                </a:solidFill>
                <a:latin typeface="Sylfaen" panose="010A0502050306030303" pitchFamily="18" charset="0"/>
              </a:rPr>
              <a:t>Poland, </a:t>
            </a:r>
            <a:r>
              <a:rPr lang="en-US" sz="2200" dirty="0" smtClean="0">
                <a:solidFill>
                  <a:schemeClr val="bg1"/>
                </a:solidFill>
                <a:latin typeface="Sylfaen" panose="010A0502050306030303" pitchFamily="18" charset="0"/>
              </a:rPr>
              <a:t>it is obvious that the major reason for emigration from Georgia to </a:t>
            </a:r>
            <a:r>
              <a:rPr lang="en-US" sz="2200" dirty="0">
                <a:solidFill>
                  <a:schemeClr val="bg1"/>
                </a:solidFill>
                <a:latin typeface="Sylfaen" panose="010A0502050306030303" pitchFamily="18" charset="0"/>
              </a:rPr>
              <a:t>Poland </a:t>
            </a:r>
            <a:r>
              <a:rPr lang="en-US" sz="2200" dirty="0" smtClean="0">
                <a:solidFill>
                  <a:schemeClr val="bg1"/>
                </a:solidFill>
                <a:latin typeface="Sylfaen" panose="010A0502050306030303" pitchFamily="18" charset="0"/>
              </a:rPr>
              <a:t>is search for better opportunities of employment and working conditions. </a:t>
            </a:r>
          </a:p>
          <a:p>
            <a:pPr marL="0" indent="0" algn="just">
              <a:buFontTx/>
              <a:buNone/>
              <a:defRPr/>
            </a:pPr>
            <a:endParaRPr lang="en-US" sz="1600" dirty="0">
              <a:solidFill>
                <a:schemeClr val="accent5">
                  <a:lumMod val="25000"/>
                </a:schemeClr>
              </a:solidFill>
              <a:latin typeface="Sylfaen" panose="010A0502050306030303" pitchFamily="18" charset="0"/>
            </a:endParaRPr>
          </a:p>
        </p:txBody>
      </p:sp>
    </p:spTree>
    <p:extLst>
      <p:ext uri="{BB962C8B-B14F-4D97-AF65-F5344CB8AC3E}">
        <p14:creationId xmlns:p14="http://schemas.microsoft.com/office/powerpoint/2010/main" val="10736043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117" y="121777"/>
            <a:ext cx="10058400" cy="1134455"/>
          </a:xfrm>
        </p:spPr>
        <p:txBody>
          <a:bodyPr>
            <a:noAutofit/>
          </a:bodyPr>
          <a:lstStyle/>
          <a:p>
            <a:pPr algn="ctr"/>
            <a:r>
              <a:rPr lang="en-US" sz="2800" b="1" dirty="0" smtClean="0">
                <a:solidFill>
                  <a:schemeClr val="bg1"/>
                </a:solidFill>
              </a:rPr>
              <a:t>Promotion of employment support services</a:t>
            </a:r>
            <a:endParaRPr lang="en-US" sz="2800" b="1" dirty="0">
              <a:solidFill>
                <a:schemeClr val="bg1"/>
              </a:solidFill>
            </a:endParaRPr>
          </a:p>
        </p:txBody>
      </p:sp>
      <p:sp>
        <p:nvSpPr>
          <p:cNvPr id="3" name="Text Placeholder 2"/>
          <p:cNvSpPr>
            <a:spLocks noGrp="1"/>
          </p:cNvSpPr>
          <p:nvPr>
            <p:ph type="body" idx="1"/>
          </p:nvPr>
        </p:nvSpPr>
        <p:spPr>
          <a:xfrm>
            <a:off x="555477" y="1341689"/>
            <a:ext cx="10793338" cy="5341121"/>
          </a:xfrm>
        </p:spPr>
        <p:txBody>
          <a:bodyPr>
            <a:noAutofit/>
          </a:bodyPr>
          <a:lstStyle/>
          <a:p>
            <a:pPr marL="342900" lvl="0" indent="-342900" algn="just">
              <a:buFont typeface="Wingdings" panose="05000000000000000000" pitchFamily="2" charset="2"/>
              <a:buChar char="ü"/>
            </a:pPr>
            <a:r>
              <a:rPr lang="en-US" sz="1800" dirty="0" smtClean="0">
                <a:solidFill>
                  <a:schemeClr val="bg1"/>
                </a:solidFill>
                <a:latin typeface="Sylfaen" panose="010A0502050306030303" pitchFamily="18" charset="0"/>
              </a:rPr>
              <a:t>In </a:t>
            </a:r>
            <a:r>
              <a:rPr lang="en-US" sz="1800" dirty="0">
                <a:solidFill>
                  <a:schemeClr val="bg1"/>
                </a:solidFill>
                <a:latin typeface="Sylfaen" panose="010A0502050306030303" pitchFamily="18" charset="0"/>
              </a:rPr>
              <a:t>2013, </a:t>
            </a:r>
            <a:r>
              <a:rPr lang="en-US" sz="1800" dirty="0" err="1">
                <a:solidFill>
                  <a:schemeClr val="bg1"/>
                </a:solidFill>
                <a:latin typeface="Sylfaen" panose="010A0502050306030303" pitchFamily="18" charset="0"/>
              </a:rPr>
              <a:t>Labour</a:t>
            </a:r>
            <a:r>
              <a:rPr lang="en-US" sz="1800" dirty="0">
                <a:solidFill>
                  <a:schemeClr val="bg1"/>
                </a:solidFill>
                <a:latin typeface="Sylfaen" panose="010A0502050306030303" pitchFamily="18" charset="0"/>
              </a:rPr>
              <a:t> and Employment Policy Department has been established within the Ministry of </a:t>
            </a:r>
            <a:r>
              <a:rPr lang="en-US" sz="1800" dirty="0" err="1">
                <a:solidFill>
                  <a:schemeClr val="bg1"/>
                </a:solidFill>
                <a:latin typeface="Sylfaen" panose="010A0502050306030303" pitchFamily="18" charset="0"/>
              </a:rPr>
              <a:t>Labour</a:t>
            </a:r>
            <a:r>
              <a:rPr lang="en-US" sz="1800" dirty="0">
                <a:solidFill>
                  <a:schemeClr val="bg1"/>
                </a:solidFill>
                <a:latin typeface="Sylfaen" panose="010A0502050306030303" pitchFamily="18" charset="0"/>
              </a:rPr>
              <a:t> Health and Social Affairs of Georgia to elaborate state policy in the spheres of </a:t>
            </a:r>
            <a:r>
              <a:rPr lang="en-US" sz="1800" dirty="0" err="1">
                <a:solidFill>
                  <a:schemeClr val="bg1"/>
                </a:solidFill>
                <a:latin typeface="Sylfaen" panose="010A0502050306030303" pitchFamily="18" charset="0"/>
              </a:rPr>
              <a:t>labour</a:t>
            </a:r>
            <a:r>
              <a:rPr lang="en-US" sz="1800" dirty="0">
                <a:solidFill>
                  <a:schemeClr val="bg1"/>
                </a:solidFill>
                <a:latin typeface="Sylfaen" panose="010A0502050306030303" pitchFamily="18" charset="0"/>
              </a:rPr>
              <a:t> and employment and </a:t>
            </a:r>
            <a:r>
              <a:rPr lang="en-US" sz="1800" dirty="0" err="1">
                <a:solidFill>
                  <a:schemeClr val="bg1"/>
                </a:solidFill>
                <a:latin typeface="Sylfaen" panose="010A0502050306030303" pitchFamily="18" charset="0"/>
              </a:rPr>
              <a:t>labour</a:t>
            </a:r>
            <a:r>
              <a:rPr lang="en-US" sz="1800" dirty="0">
                <a:solidFill>
                  <a:schemeClr val="bg1"/>
                </a:solidFill>
                <a:latin typeface="Sylfaen" panose="010A0502050306030303" pitchFamily="18" charset="0"/>
              </a:rPr>
              <a:t> migration and work out state programs to facilitate employment;</a:t>
            </a:r>
          </a:p>
          <a:p>
            <a:pPr marL="342900" lvl="0" indent="-342900" algn="just">
              <a:buFont typeface="Wingdings" panose="05000000000000000000" pitchFamily="2" charset="2"/>
              <a:buChar char="ü"/>
            </a:pPr>
            <a:r>
              <a:rPr lang="en-US" sz="1800" dirty="0">
                <a:solidFill>
                  <a:schemeClr val="bg1"/>
                </a:solidFill>
                <a:latin typeface="Sylfaen" panose="010A0502050306030303" pitchFamily="18" charset="0"/>
              </a:rPr>
              <a:t>Employment programs department was created within Social Service Agency to register job seekers, offer intermediary employment services and implement employment support programs; Employment counsellors work at municipal department of Social Service </a:t>
            </a:r>
            <a:r>
              <a:rPr lang="en-US" sz="1800" dirty="0" smtClean="0">
                <a:solidFill>
                  <a:schemeClr val="bg1"/>
                </a:solidFill>
                <a:latin typeface="Sylfaen" panose="010A0502050306030303" pitchFamily="18" charset="0"/>
              </a:rPr>
              <a:t>Agency (69 centers). </a:t>
            </a:r>
            <a:r>
              <a:rPr lang="en-US" sz="1800" dirty="0">
                <a:solidFill>
                  <a:schemeClr val="bg1"/>
                </a:solidFill>
                <a:latin typeface="Sylfaen" panose="010A0502050306030303" pitchFamily="18" charset="0"/>
              </a:rPr>
              <a:t>Counsellor’s activities are coordinated by the aforementioned department;</a:t>
            </a:r>
          </a:p>
          <a:p>
            <a:pPr marL="342900" lvl="0" indent="-342900" algn="just">
              <a:buFont typeface="Wingdings" panose="05000000000000000000" pitchFamily="2" charset="2"/>
              <a:buChar char="ü"/>
            </a:pPr>
            <a:r>
              <a:rPr lang="en-US" sz="1800" dirty="0">
                <a:solidFill>
                  <a:schemeClr val="bg1"/>
                </a:solidFill>
                <a:latin typeface="Sylfaen" panose="010A0502050306030303" pitchFamily="18" charset="0"/>
              </a:rPr>
              <a:t>Information portal (worknet.gov.ge) for </a:t>
            </a:r>
            <a:r>
              <a:rPr lang="en-US" sz="1800" dirty="0" err="1">
                <a:solidFill>
                  <a:schemeClr val="bg1"/>
                </a:solidFill>
                <a:latin typeface="Sylfaen" panose="010A0502050306030303" pitchFamily="18" charset="0"/>
              </a:rPr>
              <a:t>labour</a:t>
            </a:r>
            <a:r>
              <a:rPr lang="en-US" sz="1800" dirty="0">
                <a:solidFill>
                  <a:schemeClr val="bg1"/>
                </a:solidFill>
                <a:latin typeface="Sylfaen" panose="010A0502050306030303" pitchFamily="18" charset="0"/>
              </a:rPr>
              <a:t> market management has been created in </a:t>
            </a:r>
            <a:r>
              <a:rPr lang="en-US" sz="1800" dirty="0" smtClean="0">
                <a:solidFill>
                  <a:schemeClr val="bg1"/>
                </a:solidFill>
                <a:latin typeface="Sylfaen" panose="010A0502050306030303" pitchFamily="18" charset="0"/>
              </a:rPr>
              <a:t>2013, </a:t>
            </a:r>
            <a:r>
              <a:rPr lang="en-US" sz="1800" dirty="0">
                <a:solidFill>
                  <a:schemeClr val="bg1"/>
                </a:solidFill>
                <a:latin typeface="Sylfaen" panose="010A0502050306030303" pitchFamily="18" charset="0"/>
              </a:rPr>
              <a:t>November to register job seekers all over Georgia; </a:t>
            </a:r>
            <a:r>
              <a:rPr lang="en-US" sz="1800" dirty="0" smtClean="0">
                <a:solidFill>
                  <a:schemeClr val="bg1"/>
                </a:solidFill>
                <a:latin typeface="Sylfaen" panose="010A0502050306030303" pitchFamily="18" charset="0"/>
              </a:rPr>
              <a:t>Also there is the possibility for employer to place a vacancy note and form, which creates more direct connection between job seekers and employers.</a:t>
            </a:r>
            <a:endParaRPr lang="en-US" sz="1800" dirty="0">
              <a:solidFill>
                <a:schemeClr val="bg1"/>
              </a:solidFill>
              <a:latin typeface="Sylfaen" panose="010A0502050306030303" pitchFamily="18" charset="0"/>
            </a:endParaRPr>
          </a:p>
          <a:p>
            <a:pPr marL="342900" lvl="0" indent="-342900" algn="just">
              <a:buFont typeface="Wingdings" panose="05000000000000000000" pitchFamily="2" charset="2"/>
              <a:buChar char="ü"/>
            </a:pPr>
            <a:r>
              <a:rPr lang="en-US" sz="1800" dirty="0" smtClean="0">
                <a:solidFill>
                  <a:schemeClr val="bg1"/>
                </a:solidFill>
                <a:latin typeface="Sylfaen" panose="010A0502050306030303" pitchFamily="18" charset="0"/>
              </a:rPr>
              <a:t>In </a:t>
            </a:r>
            <a:r>
              <a:rPr lang="en-US" sz="1800" dirty="0">
                <a:solidFill>
                  <a:schemeClr val="bg1"/>
                </a:solidFill>
                <a:latin typeface="Sylfaen" panose="010A0502050306030303" pitchFamily="18" charset="0"/>
              </a:rPr>
              <a:t>2015, “State program for professional training/re-training of job seekers” had been </a:t>
            </a:r>
            <a:r>
              <a:rPr lang="en-US" sz="1800" dirty="0" smtClean="0">
                <a:solidFill>
                  <a:schemeClr val="bg1"/>
                </a:solidFill>
                <a:latin typeface="Sylfaen" panose="010A0502050306030303" pitchFamily="18" charset="0"/>
              </a:rPr>
              <a:t>implemented;</a:t>
            </a:r>
            <a:endParaRPr lang="en-US" sz="1800" dirty="0">
              <a:solidFill>
                <a:schemeClr val="bg1"/>
              </a:solidFill>
              <a:latin typeface="Sylfaen" panose="010A0502050306030303" pitchFamily="18" charset="0"/>
            </a:endParaRPr>
          </a:p>
          <a:p>
            <a:pPr marL="342900" indent="-342900" algn="just">
              <a:buFont typeface="Wingdings" panose="05000000000000000000" pitchFamily="2" charset="2"/>
              <a:buChar char="ü"/>
            </a:pPr>
            <a:endParaRPr lang="en-US" sz="1800" dirty="0">
              <a:solidFill>
                <a:schemeClr val="bg1"/>
              </a:solidFill>
              <a:latin typeface="Sylfaen" panose="010A0502050306030303" pitchFamily="18" charset="0"/>
            </a:endParaRPr>
          </a:p>
        </p:txBody>
      </p:sp>
    </p:spTree>
    <p:extLst>
      <p:ext uri="{BB962C8B-B14F-4D97-AF65-F5344CB8AC3E}">
        <p14:creationId xmlns:p14="http://schemas.microsoft.com/office/powerpoint/2010/main" val="28163610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732802"/>
          </a:xfrm>
        </p:spPr>
        <p:txBody>
          <a:bodyPr/>
          <a:lstStyle/>
          <a:p>
            <a:pPr algn="ctr"/>
            <a:r>
              <a:rPr lang="en-US" b="1" dirty="0">
                <a:solidFill>
                  <a:schemeClr val="bg1"/>
                </a:solidFill>
              </a:rPr>
              <a:t> </a:t>
            </a:r>
            <a:r>
              <a:rPr lang="en-US" b="1" dirty="0" err="1">
                <a:solidFill>
                  <a:schemeClr val="bg1"/>
                </a:solidFill>
              </a:rPr>
              <a:t>Labour</a:t>
            </a:r>
            <a:r>
              <a:rPr lang="en-US" b="1" dirty="0">
                <a:solidFill>
                  <a:schemeClr val="bg1"/>
                </a:solidFill>
              </a:rPr>
              <a:t> migration Regulation</a:t>
            </a:r>
            <a:endParaRPr lang="en-US" dirty="0"/>
          </a:p>
        </p:txBody>
      </p:sp>
      <p:sp>
        <p:nvSpPr>
          <p:cNvPr id="3" name="Text Placeholder 2"/>
          <p:cNvSpPr>
            <a:spLocks noGrp="1"/>
          </p:cNvSpPr>
          <p:nvPr>
            <p:ph type="body" idx="1"/>
          </p:nvPr>
        </p:nvSpPr>
        <p:spPr>
          <a:xfrm>
            <a:off x="692756" y="2068082"/>
            <a:ext cx="11014981" cy="4233966"/>
          </a:xfrm>
        </p:spPr>
        <p:txBody>
          <a:bodyPr>
            <a:normAutofit fontScale="92500" lnSpcReduction="20000"/>
          </a:bodyPr>
          <a:lstStyle/>
          <a:p>
            <a:pPr marL="342900" indent="-342900" algn="just">
              <a:buFont typeface="Wingdings" panose="05000000000000000000" pitchFamily="2" charset="2"/>
              <a:buChar char="ü"/>
              <a:defRPr/>
            </a:pPr>
            <a:r>
              <a:rPr lang="en-US" altLang="en-US" dirty="0">
                <a:solidFill>
                  <a:schemeClr val="bg1"/>
                </a:solidFill>
                <a:latin typeface="Sylfaen" panose="010A0502050306030303" pitchFamily="18" charset="0"/>
              </a:rPr>
              <a:t>In 2013 the "Migration Strategy of Georgia 2013-2015" was adopted to improve the management of migration processes</a:t>
            </a:r>
            <a:r>
              <a:rPr lang="ka-GE" altLang="en-US" dirty="0">
                <a:solidFill>
                  <a:schemeClr val="bg1"/>
                </a:solidFill>
                <a:latin typeface="Sylfaen" panose="010A0502050306030303" pitchFamily="18" charset="0"/>
              </a:rPr>
              <a:t>. </a:t>
            </a:r>
            <a:endParaRPr lang="en-US" altLang="en-US" dirty="0">
              <a:solidFill>
                <a:schemeClr val="bg1"/>
              </a:solidFill>
              <a:latin typeface="Sylfaen" panose="010A0502050306030303" pitchFamily="18" charset="0"/>
            </a:endParaRPr>
          </a:p>
          <a:p>
            <a:pPr marL="342900" indent="-342900" algn="just">
              <a:buFont typeface="Wingdings" panose="05000000000000000000" pitchFamily="2" charset="2"/>
              <a:buChar char="ü"/>
              <a:defRPr/>
            </a:pPr>
            <a:r>
              <a:rPr lang="en-US" altLang="en-US" dirty="0">
                <a:solidFill>
                  <a:schemeClr val="bg1"/>
                </a:solidFill>
                <a:latin typeface="Sylfaen" panose="010A0502050306030303" pitchFamily="18" charset="0"/>
              </a:rPr>
              <a:t>State Migration Commission uniting all agencies responsible for migration issues in Georgia was created for effective management of migration processes.</a:t>
            </a:r>
          </a:p>
          <a:p>
            <a:pPr marL="342900" indent="-342900" algn="just">
              <a:buFont typeface="Wingdings" panose="05000000000000000000" pitchFamily="2" charset="2"/>
              <a:buChar char="ü"/>
              <a:defRPr/>
            </a:pPr>
            <a:r>
              <a:rPr lang="en-US" altLang="en-US" dirty="0">
                <a:solidFill>
                  <a:schemeClr val="bg1"/>
                </a:solidFill>
                <a:latin typeface="Sylfaen" panose="010A0502050306030303" pitchFamily="18" charset="0"/>
              </a:rPr>
              <a:t>On March 5, 2014, the Law of Georgia on "Legal Status of Aliens and Stateless Persons" was adopted (entered into force: 01.09.2014), which regulates the process of immigration in Georgia.</a:t>
            </a:r>
          </a:p>
          <a:p>
            <a:pPr marL="342900" indent="-342900" algn="just">
              <a:buFont typeface="Wingdings" panose="05000000000000000000" pitchFamily="2" charset="2"/>
              <a:buChar char="ü"/>
              <a:defRPr/>
            </a:pPr>
            <a:r>
              <a:rPr lang="en-US" altLang="en-US" dirty="0">
                <a:solidFill>
                  <a:schemeClr val="bg1"/>
                </a:solidFill>
                <a:latin typeface="Sylfaen" panose="010A0502050306030303" pitchFamily="18" charset="0"/>
              </a:rPr>
              <a:t>On April 1, 2015 the Parliament of Georgia adopted the Law on </a:t>
            </a:r>
            <a:r>
              <a:rPr lang="en-US" altLang="en-US" dirty="0" err="1">
                <a:solidFill>
                  <a:schemeClr val="bg1"/>
                </a:solidFill>
                <a:latin typeface="Sylfaen" panose="010A0502050306030303" pitchFamily="18" charset="0"/>
              </a:rPr>
              <a:t>Labour</a:t>
            </a:r>
            <a:r>
              <a:rPr lang="en-US" altLang="en-US" dirty="0">
                <a:solidFill>
                  <a:schemeClr val="bg1"/>
                </a:solidFill>
                <a:latin typeface="Sylfaen" panose="010A0502050306030303" pitchFamily="18" charset="0"/>
              </a:rPr>
              <a:t> Migration (entered into force : 01.11.2015), which was the first legislative act targeted on </a:t>
            </a:r>
            <a:r>
              <a:rPr lang="en-US" altLang="en-US" dirty="0" err="1">
                <a:solidFill>
                  <a:schemeClr val="bg1"/>
                </a:solidFill>
                <a:latin typeface="Sylfaen" panose="010A0502050306030303" pitchFamily="18" charset="0"/>
              </a:rPr>
              <a:t>labour</a:t>
            </a:r>
            <a:r>
              <a:rPr lang="en-US" altLang="en-US" dirty="0">
                <a:solidFill>
                  <a:schemeClr val="bg1"/>
                </a:solidFill>
                <a:latin typeface="Sylfaen" panose="010A0502050306030303" pitchFamily="18" charset="0"/>
              </a:rPr>
              <a:t> migration. This law regulates relations related to </a:t>
            </a:r>
            <a:r>
              <a:rPr lang="en-US" altLang="en-US" dirty="0" err="1">
                <a:solidFill>
                  <a:schemeClr val="bg1"/>
                </a:solidFill>
                <a:latin typeface="Sylfaen" panose="010A0502050306030303" pitchFamily="18" charset="0"/>
              </a:rPr>
              <a:t>labour</a:t>
            </a:r>
            <a:r>
              <a:rPr lang="en-US" altLang="en-US" dirty="0">
                <a:solidFill>
                  <a:schemeClr val="bg1"/>
                </a:solidFill>
                <a:latin typeface="Sylfaen" panose="010A0502050306030303" pitchFamily="18" charset="0"/>
              </a:rPr>
              <a:t> emigration.</a:t>
            </a:r>
          </a:p>
          <a:p>
            <a:pPr marL="342900" indent="-342900" algn="just">
              <a:buFont typeface="Wingdings" panose="05000000000000000000" pitchFamily="2" charset="2"/>
              <a:buChar char="ü"/>
              <a:defRPr/>
            </a:pPr>
            <a:r>
              <a:rPr lang="en-US" altLang="en-US" dirty="0">
                <a:solidFill>
                  <a:schemeClr val="bg1"/>
                </a:solidFill>
                <a:latin typeface="Sylfaen" panose="010A0502050306030303" pitchFamily="18" charset="0"/>
              </a:rPr>
              <a:t>The Government of Georgia on 7 August 2015 by the Resolution N417 approved a rule of “Employment by a Local Employer of A </a:t>
            </a:r>
            <a:r>
              <a:rPr lang="en-US" altLang="en-US" dirty="0" err="1">
                <a:solidFill>
                  <a:schemeClr val="bg1"/>
                </a:solidFill>
                <a:latin typeface="Sylfaen" panose="010A0502050306030303" pitchFamily="18" charset="0"/>
              </a:rPr>
              <a:t>Labour</a:t>
            </a:r>
            <a:r>
              <a:rPr lang="en-US" altLang="en-US" dirty="0">
                <a:solidFill>
                  <a:schemeClr val="bg1"/>
                </a:solidFill>
                <a:latin typeface="Sylfaen" panose="010A0502050306030303" pitchFamily="18" charset="0"/>
              </a:rPr>
              <a:t> Immigrant and Performance of Paid </a:t>
            </a:r>
            <a:r>
              <a:rPr lang="en-US" altLang="en-US" dirty="0" err="1">
                <a:solidFill>
                  <a:schemeClr val="bg1"/>
                </a:solidFill>
                <a:latin typeface="Sylfaen" panose="010A0502050306030303" pitchFamily="18" charset="0"/>
              </a:rPr>
              <a:t>Labour</a:t>
            </a:r>
            <a:r>
              <a:rPr lang="en-US" altLang="en-US" dirty="0">
                <a:solidFill>
                  <a:schemeClr val="bg1"/>
                </a:solidFill>
                <a:latin typeface="Sylfaen" panose="010A0502050306030303" pitchFamily="18" charset="0"/>
              </a:rPr>
              <a:t> Activities by such Immigrant" (entered into force : 01.11.2015), which regulates the employment of foreigners in Georgia.</a:t>
            </a:r>
          </a:p>
          <a:p>
            <a:pPr marL="342900" lvl="0" indent="-342900" algn="just">
              <a:buFont typeface="Wingdings" panose="05000000000000000000" pitchFamily="2" charset="2"/>
              <a:buChar char="ü"/>
              <a:defRPr/>
            </a:pPr>
            <a:r>
              <a:rPr lang="en-US" dirty="0">
                <a:solidFill>
                  <a:schemeClr val="bg1"/>
                </a:solidFill>
                <a:latin typeface="Sylfaen" panose="010A0502050306030303" pitchFamily="18" charset="0"/>
              </a:rPr>
              <a:t>Further development of inter-governmental cooperation in the sphere of Legal temporary (circular) </a:t>
            </a:r>
            <a:r>
              <a:rPr lang="en-US" dirty="0" err="1">
                <a:solidFill>
                  <a:schemeClr val="bg1"/>
                </a:solidFill>
                <a:latin typeface="Sylfaen" panose="010A0502050306030303" pitchFamily="18" charset="0"/>
              </a:rPr>
              <a:t>labour</a:t>
            </a:r>
            <a:r>
              <a:rPr lang="en-US" dirty="0">
                <a:solidFill>
                  <a:schemeClr val="bg1"/>
                </a:solidFill>
                <a:latin typeface="Sylfaen" panose="010A0502050306030303" pitchFamily="18" charset="0"/>
              </a:rPr>
              <a:t> migration is an ongoing issue.</a:t>
            </a:r>
            <a:endParaRPr lang="en-US" altLang="en-US" dirty="0">
              <a:solidFill>
                <a:schemeClr val="bg1"/>
              </a:solidFill>
              <a:latin typeface="Sylfaen" panose="010A0502050306030303" pitchFamily="18" charset="0"/>
            </a:endParaRPr>
          </a:p>
          <a:p>
            <a:pPr lvl="0" algn="just"/>
            <a:endParaRPr lang="en-US" dirty="0">
              <a:solidFill>
                <a:schemeClr val="bg1"/>
              </a:solidFill>
              <a:latin typeface="Sylfaen" panose="010A0502050306030303" pitchFamily="18" charset="0"/>
            </a:endParaRPr>
          </a:p>
          <a:p>
            <a:endParaRPr lang="en-US" dirty="0"/>
          </a:p>
        </p:txBody>
      </p:sp>
    </p:spTree>
    <p:extLst>
      <p:ext uri="{BB962C8B-B14F-4D97-AF65-F5344CB8AC3E}">
        <p14:creationId xmlns:p14="http://schemas.microsoft.com/office/powerpoint/2010/main" val="1349715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884" y="212271"/>
            <a:ext cx="10427380" cy="718457"/>
          </a:xfrm>
        </p:spPr>
        <p:txBody>
          <a:bodyPr/>
          <a:lstStyle/>
          <a:p>
            <a:pPr algn="ctr"/>
            <a:r>
              <a:rPr lang="en-US" b="1" dirty="0" smtClean="0">
                <a:solidFill>
                  <a:schemeClr val="bg1"/>
                </a:solidFill>
              </a:rPr>
              <a:t>Law on </a:t>
            </a:r>
            <a:r>
              <a:rPr lang="en-US" b="1" dirty="0" err="1" smtClean="0">
                <a:solidFill>
                  <a:schemeClr val="bg1"/>
                </a:solidFill>
              </a:rPr>
              <a:t>Labour</a:t>
            </a:r>
            <a:r>
              <a:rPr lang="en-US" b="1" dirty="0" smtClean="0">
                <a:solidFill>
                  <a:schemeClr val="bg1"/>
                </a:solidFill>
              </a:rPr>
              <a:t> Migration</a:t>
            </a:r>
            <a:endParaRPr lang="en-US" b="1" dirty="0">
              <a:solidFill>
                <a:schemeClr val="bg1"/>
              </a:solidFill>
            </a:endParaRPr>
          </a:p>
        </p:txBody>
      </p:sp>
      <p:sp>
        <p:nvSpPr>
          <p:cNvPr id="3" name="Text Placeholder 2"/>
          <p:cNvSpPr>
            <a:spLocks noGrp="1"/>
          </p:cNvSpPr>
          <p:nvPr>
            <p:ph type="body" idx="1"/>
          </p:nvPr>
        </p:nvSpPr>
        <p:spPr>
          <a:xfrm>
            <a:off x="391885" y="963386"/>
            <a:ext cx="10842172" cy="5429250"/>
          </a:xfrm>
        </p:spPr>
        <p:txBody>
          <a:bodyPr>
            <a:normAutofit fontScale="85000" lnSpcReduction="20000"/>
          </a:bodyPr>
          <a:lstStyle/>
          <a:p>
            <a:endParaRPr lang="en-US" dirty="0">
              <a:solidFill>
                <a:schemeClr val="bg1"/>
              </a:solidFill>
            </a:endParaRPr>
          </a:p>
          <a:p>
            <a:r>
              <a:rPr lang="en-US" sz="2300" dirty="0">
                <a:solidFill>
                  <a:schemeClr val="bg1"/>
                </a:solidFill>
              </a:rPr>
              <a:t>Georgia did not have </a:t>
            </a:r>
            <a:r>
              <a:rPr lang="en-US" sz="2300" dirty="0" err="1" smtClean="0">
                <a:solidFill>
                  <a:schemeClr val="bg1"/>
                </a:solidFill>
              </a:rPr>
              <a:t>labour</a:t>
            </a:r>
            <a:r>
              <a:rPr lang="en-US" sz="2300" dirty="0" smtClean="0">
                <a:solidFill>
                  <a:schemeClr val="bg1"/>
                </a:solidFill>
              </a:rPr>
              <a:t> </a:t>
            </a:r>
            <a:r>
              <a:rPr lang="en-US" sz="2300" dirty="0">
                <a:solidFill>
                  <a:schemeClr val="bg1"/>
                </a:solidFill>
              </a:rPr>
              <a:t>migration legislation until 2015 and only on April 1, 2015 the Parliament of Georgia adopted the Law on </a:t>
            </a:r>
            <a:r>
              <a:rPr lang="en-US" sz="2300" dirty="0" err="1" smtClean="0">
                <a:solidFill>
                  <a:schemeClr val="bg1"/>
                </a:solidFill>
              </a:rPr>
              <a:t>Labour</a:t>
            </a:r>
            <a:r>
              <a:rPr lang="en-US" sz="2300" dirty="0" smtClean="0">
                <a:solidFill>
                  <a:schemeClr val="bg1"/>
                </a:solidFill>
              </a:rPr>
              <a:t> </a:t>
            </a:r>
            <a:r>
              <a:rPr lang="en-US" sz="2300" dirty="0">
                <a:solidFill>
                  <a:schemeClr val="bg1"/>
                </a:solidFill>
              </a:rPr>
              <a:t>Migration</a:t>
            </a:r>
            <a:r>
              <a:rPr lang="ka-GE" sz="2300" dirty="0" smtClean="0">
                <a:solidFill>
                  <a:schemeClr val="bg1"/>
                </a:solidFill>
              </a:rPr>
              <a:t>“.</a:t>
            </a:r>
          </a:p>
          <a:p>
            <a:endParaRPr lang="en-US" b="1" dirty="0">
              <a:solidFill>
                <a:schemeClr val="bg1"/>
              </a:solidFill>
            </a:endParaRPr>
          </a:p>
          <a:p>
            <a:r>
              <a:rPr lang="en-US" b="1" dirty="0">
                <a:solidFill>
                  <a:schemeClr val="bg1"/>
                </a:solidFill>
              </a:rPr>
              <a:t>The basis and purpose of </a:t>
            </a:r>
            <a:r>
              <a:rPr lang="en-US" b="1" dirty="0" smtClean="0">
                <a:solidFill>
                  <a:schemeClr val="bg1"/>
                </a:solidFill>
              </a:rPr>
              <a:t>adopting </a:t>
            </a:r>
            <a:r>
              <a:rPr lang="en-US" b="1" dirty="0">
                <a:solidFill>
                  <a:schemeClr val="bg1"/>
                </a:solidFill>
              </a:rPr>
              <a:t>the law</a:t>
            </a:r>
            <a:r>
              <a:rPr lang="ka-GE" b="1" dirty="0" smtClean="0">
                <a:solidFill>
                  <a:schemeClr val="bg1"/>
                </a:solidFill>
              </a:rPr>
              <a:t>:</a:t>
            </a:r>
            <a:endParaRPr lang="en-US" b="1" dirty="0">
              <a:solidFill>
                <a:schemeClr val="bg1"/>
              </a:solidFill>
            </a:endParaRPr>
          </a:p>
          <a:p>
            <a:pPr marL="457200" indent="-457200">
              <a:buFont typeface="+mj-lt"/>
              <a:buAutoNum type="arabicPeriod"/>
            </a:pPr>
            <a:r>
              <a:rPr lang="en-US" dirty="0" smtClean="0">
                <a:solidFill>
                  <a:schemeClr val="bg1"/>
                </a:solidFill>
              </a:rPr>
              <a:t>Setting up </a:t>
            </a:r>
            <a:r>
              <a:rPr lang="en-US" dirty="0">
                <a:solidFill>
                  <a:schemeClr val="bg1"/>
                </a:solidFill>
              </a:rPr>
              <a:t>effective </a:t>
            </a:r>
            <a:r>
              <a:rPr lang="en-US" dirty="0" smtClean="0">
                <a:solidFill>
                  <a:schemeClr val="bg1"/>
                </a:solidFill>
              </a:rPr>
              <a:t>mechanisms for </a:t>
            </a:r>
            <a:r>
              <a:rPr lang="en-US" dirty="0">
                <a:solidFill>
                  <a:schemeClr val="bg1"/>
                </a:solidFill>
              </a:rPr>
              <a:t>regulating </a:t>
            </a:r>
            <a:r>
              <a:rPr lang="en-US" dirty="0" err="1" smtClean="0">
                <a:solidFill>
                  <a:schemeClr val="bg1"/>
                </a:solidFill>
              </a:rPr>
              <a:t>labour</a:t>
            </a:r>
            <a:r>
              <a:rPr lang="en-US" dirty="0" smtClean="0">
                <a:solidFill>
                  <a:schemeClr val="bg1"/>
                </a:solidFill>
              </a:rPr>
              <a:t> migration;</a:t>
            </a:r>
          </a:p>
          <a:p>
            <a:pPr marL="457200" indent="-457200">
              <a:buFont typeface="+mj-lt"/>
              <a:buAutoNum type="arabicPeriod"/>
            </a:pPr>
            <a:r>
              <a:rPr lang="en-US" dirty="0" smtClean="0">
                <a:solidFill>
                  <a:schemeClr val="bg1"/>
                </a:solidFill>
              </a:rPr>
              <a:t>Promotion of legal </a:t>
            </a:r>
            <a:r>
              <a:rPr lang="en-US" dirty="0" err="1" smtClean="0">
                <a:solidFill>
                  <a:schemeClr val="bg1"/>
                </a:solidFill>
              </a:rPr>
              <a:t>labour</a:t>
            </a:r>
            <a:r>
              <a:rPr lang="en-US" dirty="0" smtClean="0">
                <a:solidFill>
                  <a:schemeClr val="bg1"/>
                </a:solidFill>
              </a:rPr>
              <a:t> </a:t>
            </a:r>
            <a:r>
              <a:rPr lang="en-US" dirty="0">
                <a:solidFill>
                  <a:schemeClr val="bg1"/>
                </a:solidFill>
              </a:rPr>
              <a:t>migration and elimination of cases of </a:t>
            </a:r>
            <a:r>
              <a:rPr lang="en-US" dirty="0" smtClean="0">
                <a:solidFill>
                  <a:schemeClr val="bg1"/>
                </a:solidFill>
              </a:rPr>
              <a:t>irregular </a:t>
            </a:r>
            <a:r>
              <a:rPr lang="en-US" dirty="0" err="1" smtClean="0">
                <a:solidFill>
                  <a:schemeClr val="bg1"/>
                </a:solidFill>
              </a:rPr>
              <a:t>labour</a:t>
            </a:r>
            <a:r>
              <a:rPr lang="en-US" dirty="0" smtClean="0">
                <a:solidFill>
                  <a:schemeClr val="bg1"/>
                </a:solidFill>
              </a:rPr>
              <a:t> </a:t>
            </a:r>
            <a:r>
              <a:rPr lang="en-US" dirty="0">
                <a:solidFill>
                  <a:schemeClr val="bg1"/>
                </a:solidFill>
              </a:rPr>
              <a:t>migration and </a:t>
            </a:r>
            <a:r>
              <a:rPr lang="en-US" dirty="0" smtClean="0">
                <a:solidFill>
                  <a:schemeClr val="bg1"/>
                </a:solidFill>
              </a:rPr>
              <a:t>trafficking;</a:t>
            </a:r>
          </a:p>
          <a:p>
            <a:pPr marL="457200" indent="-457200">
              <a:buFont typeface="+mj-lt"/>
              <a:buAutoNum type="arabicPeriod"/>
            </a:pPr>
            <a:r>
              <a:rPr lang="en-US" dirty="0" smtClean="0">
                <a:solidFill>
                  <a:schemeClr val="bg1"/>
                </a:solidFill>
              </a:rPr>
              <a:t>Protection migrants </a:t>
            </a:r>
            <a:r>
              <a:rPr lang="en-US" dirty="0">
                <a:solidFill>
                  <a:schemeClr val="bg1"/>
                </a:solidFill>
              </a:rPr>
              <a:t>in </a:t>
            </a:r>
            <a:r>
              <a:rPr lang="en-US" dirty="0" err="1" smtClean="0">
                <a:solidFill>
                  <a:schemeClr val="bg1"/>
                </a:solidFill>
              </a:rPr>
              <a:t>labour</a:t>
            </a:r>
            <a:r>
              <a:rPr lang="en-US" dirty="0" smtClean="0">
                <a:solidFill>
                  <a:schemeClr val="bg1"/>
                </a:solidFill>
              </a:rPr>
              <a:t> </a:t>
            </a:r>
            <a:r>
              <a:rPr lang="en-US" dirty="0">
                <a:solidFill>
                  <a:schemeClr val="bg1"/>
                </a:solidFill>
              </a:rPr>
              <a:t>relations by ensuring </a:t>
            </a:r>
            <a:r>
              <a:rPr lang="en-US" dirty="0" smtClean="0">
                <a:solidFill>
                  <a:schemeClr val="bg1"/>
                </a:solidFill>
              </a:rPr>
              <a:t>protection of the </a:t>
            </a:r>
            <a:r>
              <a:rPr lang="en-US" dirty="0">
                <a:solidFill>
                  <a:schemeClr val="bg1"/>
                </a:solidFill>
              </a:rPr>
              <a:t>rights envisaged </a:t>
            </a:r>
            <a:r>
              <a:rPr lang="en-US" dirty="0" smtClean="0">
                <a:solidFill>
                  <a:schemeClr val="bg1"/>
                </a:solidFill>
              </a:rPr>
              <a:t>in </a:t>
            </a:r>
            <a:r>
              <a:rPr lang="en-US" dirty="0">
                <a:solidFill>
                  <a:schemeClr val="bg1"/>
                </a:solidFill>
              </a:rPr>
              <a:t>the </a:t>
            </a:r>
            <a:r>
              <a:rPr lang="en-US" dirty="0" err="1" smtClean="0">
                <a:solidFill>
                  <a:schemeClr val="bg1"/>
                </a:solidFill>
              </a:rPr>
              <a:t>labour</a:t>
            </a:r>
            <a:r>
              <a:rPr lang="en-US" dirty="0" smtClean="0">
                <a:solidFill>
                  <a:schemeClr val="bg1"/>
                </a:solidFill>
              </a:rPr>
              <a:t> legislation;</a:t>
            </a:r>
          </a:p>
          <a:p>
            <a:pPr marL="457200" indent="-457200">
              <a:buFont typeface="+mj-lt"/>
              <a:buAutoNum type="arabicPeriod"/>
            </a:pPr>
            <a:r>
              <a:rPr lang="en-US" dirty="0" smtClean="0">
                <a:solidFill>
                  <a:schemeClr val="bg1"/>
                </a:solidFill>
              </a:rPr>
              <a:t>Prevention </a:t>
            </a:r>
            <a:r>
              <a:rPr lang="en-US" dirty="0">
                <a:solidFill>
                  <a:schemeClr val="bg1"/>
                </a:solidFill>
              </a:rPr>
              <a:t>of trafficking</a:t>
            </a:r>
            <a:r>
              <a:rPr lang="ka-GE" dirty="0" smtClean="0">
                <a:solidFill>
                  <a:schemeClr val="bg1"/>
                </a:solidFill>
              </a:rPr>
              <a:t>;</a:t>
            </a:r>
            <a:endParaRPr lang="en-US" dirty="0" smtClean="0">
              <a:solidFill>
                <a:schemeClr val="bg1"/>
              </a:solidFill>
            </a:endParaRPr>
          </a:p>
          <a:p>
            <a:pPr marL="457200" indent="-457200">
              <a:buFont typeface="+mj-lt"/>
              <a:buAutoNum type="arabicPeriod"/>
            </a:pPr>
            <a:r>
              <a:rPr lang="en-US" dirty="0" smtClean="0">
                <a:solidFill>
                  <a:schemeClr val="bg1"/>
                </a:solidFill>
              </a:rPr>
              <a:t>Promote </a:t>
            </a:r>
            <a:r>
              <a:rPr lang="en-US" dirty="0">
                <a:solidFill>
                  <a:schemeClr val="bg1"/>
                </a:solidFill>
              </a:rPr>
              <a:t>positive impact on </a:t>
            </a:r>
            <a:r>
              <a:rPr lang="en-US" dirty="0" err="1" smtClean="0">
                <a:solidFill>
                  <a:schemeClr val="bg1"/>
                </a:solidFill>
              </a:rPr>
              <a:t>labour</a:t>
            </a:r>
            <a:r>
              <a:rPr lang="en-US" dirty="0" smtClean="0">
                <a:solidFill>
                  <a:schemeClr val="bg1"/>
                </a:solidFill>
              </a:rPr>
              <a:t> </a:t>
            </a:r>
            <a:r>
              <a:rPr lang="en-US" dirty="0">
                <a:solidFill>
                  <a:schemeClr val="bg1"/>
                </a:solidFill>
              </a:rPr>
              <a:t>migration</a:t>
            </a:r>
            <a:r>
              <a:rPr lang="ka-GE" dirty="0" smtClean="0">
                <a:solidFill>
                  <a:schemeClr val="bg1"/>
                </a:solidFill>
              </a:rPr>
              <a:t>;</a:t>
            </a:r>
            <a:endParaRPr lang="en-US" dirty="0" smtClean="0">
              <a:solidFill>
                <a:schemeClr val="bg1"/>
              </a:solidFill>
            </a:endParaRPr>
          </a:p>
          <a:p>
            <a:pPr marL="457200" indent="-457200">
              <a:buFont typeface="+mj-lt"/>
              <a:buAutoNum type="arabicPeriod"/>
            </a:pPr>
            <a:r>
              <a:rPr lang="en-US" dirty="0" smtClean="0">
                <a:solidFill>
                  <a:schemeClr val="bg1"/>
                </a:solidFill>
              </a:rPr>
              <a:t>Implementation </a:t>
            </a:r>
            <a:r>
              <a:rPr lang="en-US" dirty="0">
                <a:solidFill>
                  <a:schemeClr val="bg1"/>
                </a:solidFill>
              </a:rPr>
              <a:t>of obligations under the Visa Liberalization Action Plan with the European Union</a:t>
            </a:r>
            <a:r>
              <a:rPr lang="ka-GE" dirty="0" smtClean="0">
                <a:solidFill>
                  <a:schemeClr val="bg1"/>
                </a:solidFill>
              </a:rPr>
              <a:t>;</a:t>
            </a:r>
            <a:endParaRPr lang="en-US" dirty="0" smtClean="0">
              <a:solidFill>
                <a:schemeClr val="bg1"/>
              </a:solidFill>
            </a:endParaRPr>
          </a:p>
          <a:p>
            <a:pPr marL="457200" indent="-457200">
              <a:buFont typeface="+mj-lt"/>
              <a:buAutoNum type="arabicPeriod"/>
            </a:pPr>
            <a:r>
              <a:rPr lang="en-US" dirty="0" smtClean="0">
                <a:solidFill>
                  <a:schemeClr val="bg1"/>
                </a:solidFill>
              </a:rPr>
              <a:t>Regulation </a:t>
            </a:r>
            <a:r>
              <a:rPr lang="en-US" dirty="0">
                <a:solidFill>
                  <a:schemeClr val="bg1"/>
                </a:solidFill>
              </a:rPr>
              <a:t>of </a:t>
            </a:r>
            <a:r>
              <a:rPr lang="en-US" dirty="0" err="1" smtClean="0">
                <a:solidFill>
                  <a:schemeClr val="bg1"/>
                </a:solidFill>
              </a:rPr>
              <a:t>labour</a:t>
            </a:r>
            <a:r>
              <a:rPr lang="en-US" dirty="0" smtClean="0">
                <a:solidFill>
                  <a:schemeClr val="bg1"/>
                </a:solidFill>
              </a:rPr>
              <a:t> </a:t>
            </a:r>
            <a:r>
              <a:rPr lang="en-US" dirty="0">
                <a:solidFill>
                  <a:schemeClr val="bg1"/>
                </a:solidFill>
              </a:rPr>
              <a:t>migration processes in the </a:t>
            </a:r>
            <a:r>
              <a:rPr lang="en-US" dirty="0" smtClean="0">
                <a:solidFill>
                  <a:schemeClr val="bg1"/>
                </a:solidFill>
              </a:rPr>
              <a:t>country.</a:t>
            </a:r>
          </a:p>
          <a:p>
            <a:pPr marL="457200" indent="-457200">
              <a:buFont typeface="+mj-lt"/>
              <a:buAutoNum type="arabicPeriod"/>
            </a:pPr>
            <a:endParaRPr lang="en-US" dirty="0">
              <a:solidFill>
                <a:schemeClr val="bg1"/>
              </a:solidFill>
            </a:endParaRPr>
          </a:p>
          <a:p>
            <a:r>
              <a:rPr lang="en-US" b="1" dirty="0">
                <a:solidFill>
                  <a:schemeClr val="bg1"/>
                </a:solidFill>
              </a:rPr>
              <a:t>This law also defines the government's commitment to promote international </a:t>
            </a:r>
            <a:r>
              <a:rPr lang="en-US" b="1" dirty="0" smtClean="0">
                <a:solidFill>
                  <a:schemeClr val="bg1"/>
                </a:solidFill>
              </a:rPr>
              <a:t>cooperation in the field of temporary </a:t>
            </a:r>
            <a:r>
              <a:rPr lang="en-US" b="1" dirty="0" err="1" smtClean="0">
                <a:solidFill>
                  <a:schemeClr val="bg1"/>
                </a:solidFill>
              </a:rPr>
              <a:t>Labour</a:t>
            </a:r>
            <a:r>
              <a:rPr lang="en-US" b="1" dirty="0" smtClean="0">
                <a:solidFill>
                  <a:schemeClr val="bg1"/>
                </a:solidFill>
              </a:rPr>
              <a:t> (Circular) Migration</a:t>
            </a:r>
            <a:r>
              <a:rPr lang="en-US"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val="551338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72080" y="685800"/>
            <a:ext cx="10549360" cy="576262"/>
          </a:xfrm>
        </p:spPr>
        <p:txBody>
          <a:bodyPr/>
          <a:lstStyle/>
          <a:p>
            <a:pPr algn="ctr"/>
            <a:r>
              <a:rPr lang="en-US" b="1" dirty="0" smtClean="0">
                <a:solidFill>
                  <a:schemeClr val="bg1"/>
                </a:solidFill>
              </a:rPr>
              <a:t>Temporary Legal Employment Model abroad with Participation of Georgian State Agencies</a:t>
            </a:r>
          </a:p>
        </p:txBody>
      </p:sp>
      <p:sp>
        <p:nvSpPr>
          <p:cNvPr id="4" name="Content Placeholder 3"/>
          <p:cNvSpPr>
            <a:spLocks noGrp="1"/>
          </p:cNvSpPr>
          <p:nvPr>
            <p:ph sz="half" idx="2"/>
          </p:nvPr>
        </p:nvSpPr>
        <p:spPr>
          <a:xfrm>
            <a:off x="496389" y="1270528"/>
            <a:ext cx="10824754" cy="5289760"/>
          </a:xfrm>
        </p:spPr>
        <p:txBody>
          <a:bodyPr>
            <a:normAutofit fontScale="25000" lnSpcReduction="20000"/>
          </a:bodyPr>
          <a:lstStyle/>
          <a:p>
            <a:pPr marL="0" indent="0">
              <a:lnSpc>
                <a:spcPct val="110000"/>
              </a:lnSpc>
              <a:buNone/>
            </a:pPr>
            <a:r>
              <a:rPr lang="en-US" sz="8400" b="1" dirty="0" smtClean="0">
                <a:solidFill>
                  <a:schemeClr val="bg1"/>
                </a:solidFill>
                <a:latin typeface="Sylfaen" panose="010A0502050306030303" pitchFamily="18" charset="0"/>
              </a:rPr>
              <a:t>	</a:t>
            </a:r>
            <a:r>
              <a:rPr lang="en-US" sz="8400" b="1" u="sng" dirty="0" smtClean="0">
                <a:solidFill>
                  <a:schemeClr val="bg1"/>
                </a:solidFill>
                <a:latin typeface="Sylfaen" panose="010A0502050306030303" pitchFamily="18" charset="0"/>
              </a:rPr>
              <a:t>Step </a:t>
            </a:r>
            <a:r>
              <a:rPr lang="en-US" sz="8400" b="1" u="sng" dirty="0">
                <a:solidFill>
                  <a:schemeClr val="bg1"/>
                </a:solidFill>
                <a:latin typeface="Sylfaen" panose="010A0502050306030303" pitchFamily="18" charset="0"/>
              </a:rPr>
              <a:t>1:</a:t>
            </a:r>
            <a:r>
              <a:rPr lang="en-US" sz="8400" u="sng" dirty="0">
                <a:solidFill>
                  <a:schemeClr val="bg1"/>
                </a:solidFill>
                <a:latin typeface="Sylfaen" panose="010A0502050306030303" pitchFamily="18" charset="0"/>
              </a:rPr>
              <a:t> </a:t>
            </a:r>
            <a:endParaRPr lang="ka-GE" sz="8400" u="sng" dirty="0" smtClean="0">
              <a:solidFill>
                <a:schemeClr val="bg1"/>
              </a:solidFill>
              <a:latin typeface="Sylfaen" panose="010A0502050306030303" pitchFamily="18" charset="0"/>
            </a:endParaRPr>
          </a:p>
          <a:p>
            <a:pPr marL="0" indent="0">
              <a:lnSpc>
                <a:spcPct val="110000"/>
              </a:lnSpc>
              <a:buNone/>
            </a:pPr>
            <a:r>
              <a:rPr lang="ka-GE" sz="8400" dirty="0">
                <a:solidFill>
                  <a:schemeClr val="bg1"/>
                </a:solidFill>
                <a:latin typeface="Sylfaen" panose="010A0502050306030303" pitchFamily="18" charset="0"/>
              </a:rPr>
              <a:t>	</a:t>
            </a:r>
            <a:r>
              <a:rPr lang="en-US" sz="8000" dirty="0" smtClean="0">
                <a:solidFill>
                  <a:schemeClr val="bg1"/>
                </a:solidFill>
                <a:latin typeface="Sylfaen" panose="010A0502050306030303" pitchFamily="18" charset="0"/>
              </a:rPr>
              <a:t>Collecting </a:t>
            </a:r>
            <a:r>
              <a:rPr lang="en-US" sz="8000" dirty="0">
                <a:solidFill>
                  <a:schemeClr val="bg1"/>
                </a:solidFill>
                <a:latin typeface="Sylfaen" panose="010A0502050306030303" pitchFamily="18" charset="0"/>
              </a:rPr>
              <a:t>and searching</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information</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on</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the</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potential</a:t>
            </a:r>
            <a:r>
              <a:rPr lang="en-US" sz="8000" dirty="0">
                <a:solidFill>
                  <a:schemeClr val="bg1"/>
                </a:solidFill>
                <a:latin typeface="Sylfaen" panose="010A0502050306030303" pitchFamily="18" charset="0"/>
              </a:rPr>
              <a:t> </a:t>
            </a:r>
            <a:r>
              <a:rPr lang="en-US" sz="8000" dirty="0" err="1">
                <a:solidFill>
                  <a:schemeClr val="bg1"/>
                </a:solidFill>
                <a:latin typeface="Sylfaen" panose="010A0502050306030303" pitchFamily="18" charset="0"/>
              </a:rPr>
              <a:t>labour</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market</a:t>
            </a:r>
            <a:r>
              <a:rPr lang="en-US" sz="8000" dirty="0">
                <a:solidFill>
                  <a:schemeClr val="bg1"/>
                </a:solidFill>
                <a:latin typeface="Sylfaen" panose="010A0502050306030303" pitchFamily="18" charset="0"/>
              </a:rPr>
              <a:t>s worldwide </a:t>
            </a:r>
            <a:r>
              <a:rPr lang="en-US" sz="8000" dirty="0" smtClean="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professions</a:t>
            </a:r>
            <a:r>
              <a:rPr lang="en-US" sz="8000" dirty="0">
                <a:solidFill>
                  <a:schemeClr val="bg1"/>
                </a:solidFill>
                <a:latin typeface="Sylfaen" panose="010A0502050306030303" pitchFamily="18" charset="0"/>
              </a:rPr>
              <a:t>,</a:t>
            </a:r>
            <a:r>
              <a:rPr lang="ka-GE" sz="8000" dirty="0">
                <a:solidFill>
                  <a:schemeClr val="bg1"/>
                </a:solidFill>
                <a:latin typeface="Sylfaen" panose="010A0502050306030303" pitchFamily="18" charset="0"/>
              </a:rPr>
              <a:t> </a:t>
            </a:r>
            <a:r>
              <a:rPr lang="ka-GE" sz="8000" dirty="0" smtClean="0">
                <a:solidFill>
                  <a:schemeClr val="bg1"/>
                </a:solidFill>
                <a:latin typeface="Sylfaen" panose="010A0502050306030303" pitchFamily="18" charset="0"/>
              </a:rPr>
              <a:t>	</a:t>
            </a:r>
            <a:r>
              <a:rPr lang="ka-GE" sz="8000" dirty="0" err="1" smtClean="0">
                <a:solidFill>
                  <a:schemeClr val="bg1"/>
                </a:solidFill>
                <a:latin typeface="Sylfaen" panose="010A0502050306030303" pitchFamily="18" charset="0"/>
              </a:rPr>
              <a:t>employment</a:t>
            </a:r>
            <a:r>
              <a:rPr lang="ka-GE" sz="8000" dirty="0" smtClean="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opportunities</a:t>
            </a:r>
            <a:r>
              <a:rPr lang="en-US" sz="8000" dirty="0">
                <a:solidFill>
                  <a:schemeClr val="bg1"/>
                </a:solidFill>
                <a:latin typeface="Sylfaen" panose="010A0502050306030303" pitchFamily="18" charset="0"/>
              </a:rPr>
              <a:t>)</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legislation</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procedures</a:t>
            </a:r>
            <a:r>
              <a:rPr lang="ka-GE" sz="8000" dirty="0">
                <a:solidFill>
                  <a:schemeClr val="bg1"/>
                </a:solidFill>
                <a:latin typeface="Sylfaen" panose="010A0502050306030303" pitchFamily="18" charset="0"/>
              </a:rPr>
              <a:t> of </a:t>
            </a:r>
            <a:r>
              <a:rPr lang="ka-GE" sz="8000" dirty="0" err="1">
                <a:solidFill>
                  <a:schemeClr val="bg1"/>
                </a:solidFill>
                <a:latin typeface="Sylfaen" panose="010A0502050306030303" pitchFamily="18" charset="0"/>
              </a:rPr>
              <a:t>the</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potential</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partner</a:t>
            </a:r>
            <a:r>
              <a:rPr lang="ka-GE" sz="8000" dirty="0">
                <a:solidFill>
                  <a:schemeClr val="bg1"/>
                </a:solidFill>
                <a:latin typeface="Sylfaen" panose="010A0502050306030303" pitchFamily="18" charset="0"/>
              </a:rPr>
              <a:t> </a:t>
            </a:r>
            <a:r>
              <a:rPr lang="en-US" sz="8000" dirty="0" smtClean="0">
                <a:solidFill>
                  <a:schemeClr val="bg1"/>
                </a:solidFill>
                <a:latin typeface="Sylfaen" panose="010A0502050306030303" pitchFamily="18" charset="0"/>
              </a:rPr>
              <a:t>	</a:t>
            </a:r>
            <a:r>
              <a:rPr lang="ka-GE" sz="8000" dirty="0" err="1" smtClean="0">
                <a:solidFill>
                  <a:schemeClr val="bg1"/>
                </a:solidFill>
                <a:latin typeface="Sylfaen" panose="010A0502050306030303" pitchFamily="18" charset="0"/>
              </a:rPr>
              <a:t>countries</a:t>
            </a:r>
            <a:r>
              <a:rPr lang="ka-GE" sz="8000" dirty="0" smtClean="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and</a:t>
            </a:r>
            <a:r>
              <a:rPr lang="en-US" sz="8000" dirty="0">
                <a:solidFill>
                  <a:schemeClr val="bg1"/>
                </a:solidFill>
                <a:latin typeface="Sylfaen" panose="010A0502050306030303" pitchFamily="18" charset="0"/>
              </a:rPr>
              <a:t> </a:t>
            </a:r>
            <a:r>
              <a:rPr lang="ka-GE" sz="8000" dirty="0" smtClean="0">
                <a:solidFill>
                  <a:schemeClr val="bg1"/>
                </a:solidFill>
                <a:latin typeface="Sylfaen" panose="010A0502050306030303" pitchFamily="18" charset="0"/>
              </a:rPr>
              <a:t>	</a:t>
            </a:r>
            <a:r>
              <a:rPr lang="en-US" sz="8000" dirty="0" smtClean="0">
                <a:solidFill>
                  <a:schemeClr val="bg1"/>
                </a:solidFill>
                <a:latin typeface="Sylfaen" panose="010A0502050306030303" pitchFamily="18" charset="0"/>
              </a:rPr>
              <a:t>providing </a:t>
            </a:r>
            <a:r>
              <a:rPr lang="en-US" sz="8000" dirty="0">
                <a:solidFill>
                  <a:schemeClr val="bg1"/>
                </a:solidFill>
                <a:latin typeface="Sylfaen" panose="010A0502050306030303" pitchFamily="18" charset="0"/>
              </a:rPr>
              <a:t>it </a:t>
            </a:r>
            <a:r>
              <a:rPr lang="ka-GE" sz="8000" dirty="0" err="1">
                <a:solidFill>
                  <a:schemeClr val="bg1"/>
                </a:solidFill>
                <a:latin typeface="Sylfaen" panose="010A0502050306030303" pitchFamily="18" charset="0"/>
              </a:rPr>
              <a:t>to</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the</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Ministry</a:t>
            </a:r>
            <a:r>
              <a:rPr lang="ka-GE" sz="8000" dirty="0">
                <a:solidFill>
                  <a:schemeClr val="bg1"/>
                </a:solidFill>
                <a:latin typeface="Sylfaen" panose="010A0502050306030303" pitchFamily="18" charset="0"/>
              </a:rPr>
              <a:t> of </a:t>
            </a:r>
            <a:r>
              <a:rPr lang="ka-GE" sz="8000" dirty="0" err="1">
                <a:solidFill>
                  <a:schemeClr val="bg1"/>
                </a:solidFill>
                <a:latin typeface="Sylfaen" panose="010A0502050306030303" pitchFamily="18" charset="0"/>
              </a:rPr>
              <a:t>Labor</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Health</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and</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Social</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Affairs</a:t>
            </a:r>
            <a:r>
              <a:rPr lang="ka-GE" sz="8000" dirty="0">
                <a:solidFill>
                  <a:schemeClr val="bg1"/>
                </a:solidFill>
                <a:latin typeface="Sylfaen" panose="010A0502050306030303" pitchFamily="18" charset="0"/>
              </a:rPr>
              <a:t> of Georgia</a:t>
            </a:r>
            <a:r>
              <a:rPr lang="ka-GE" sz="8000" b="1" dirty="0">
                <a:solidFill>
                  <a:schemeClr val="bg1"/>
                </a:solidFill>
                <a:latin typeface="Sylfaen" panose="010A0502050306030303" pitchFamily="18" charset="0"/>
              </a:rPr>
              <a:t>.</a:t>
            </a:r>
            <a:endParaRPr lang="en-US" sz="8000" b="1" dirty="0">
              <a:solidFill>
                <a:schemeClr val="bg1"/>
              </a:solidFill>
              <a:latin typeface="Sylfaen" panose="010A0502050306030303" pitchFamily="18" charset="0"/>
            </a:endParaRPr>
          </a:p>
          <a:p>
            <a:pPr marL="0" indent="0">
              <a:lnSpc>
                <a:spcPct val="110000"/>
              </a:lnSpc>
              <a:buNone/>
            </a:pPr>
            <a:r>
              <a:rPr lang="en-US" sz="7600" dirty="0" smtClean="0">
                <a:solidFill>
                  <a:schemeClr val="bg1"/>
                </a:solidFill>
                <a:latin typeface="Sylfaen" panose="010A0502050306030303" pitchFamily="18" charset="0"/>
              </a:rPr>
              <a:t>	</a:t>
            </a:r>
            <a:r>
              <a:rPr lang="en-US" sz="5600" i="1" dirty="0">
                <a:solidFill>
                  <a:schemeClr val="bg1"/>
                </a:solidFill>
                <a:latin typeface="Sylfaen" panose="010A0502050306030303" pitchFamily="18" charset="0"/>
              </a:rPr>
              <a:t>Responsible agency</a:t>
            </a:r>
            <a:r>
              <a:rPr lang="ka-GE" sz="5600" i="1" dirty="0">
                <a:solidFill>
                  <a:schemeClr val="bg1"/>
                </a:solidFill>
                <a:latin typeface="Sylfaen" panose="010A0502050306030303" pitchFamily="18" charset="0"/>
              </a:rPr>
              <a:t>: </a:t>
            </a:r>
            <a:r>
              <a:rPr lang="ka-GE" sz="5600" i="1" dirty="0" err="1">
                <a:solidFill>
                  <a:schemeClr val="bg1"/>
                </a:solidFill>
                <a:latin typeface="Sylfaen" panose="010A0502050306030303" pitchFamily="18" charset="0"/>
              </a:rPr>
              <a:t>Ministry</a:t>
            </a:r>
            <a:r>
              <a:rPr lang="ka-GE" sz="5600" i="1" dirty="0">
                <a:solidFill>
                  <a:schemeClr val="bg1"/>
                </a:solidFill>
                <a:latin typeface="Sylfaen" panose="010A0502050306030303" pitchFamily="18" charset="0"/>
              </a:rPr>
              <a:t> of </a:t>
            </a:r>
            <a:r>
              <a:rPr lang="ka-GE" sz="5600" i="1" dirty="0" err="1">
                <a:solidFill>
                  <a:schemeClr val="bg1"/>
                </a:solidFill>
                <a:latin typeface="Sylfaen" panose="010A0502050306030303" pitchFamily="18" charset="0"/>
              </a:rPr>
              <a:t>Foreign</a:t>
            </a:r>
            <a:r>
              <a:rPr lang="ka-GE" sz="5600" i="1" dirty="0">
                <a:solidFill>
                  <a:schemeClr val="bg1"/>
                </a:solidFill>
                <a:latin typeface="Sylfaen" panose="010A0502050306030303" pitchFamily="18" charset="0"/>
              </a:rPr>
              <a:t> </a:t>
            </a:r>
            <a:r>
              <a:rPr lang="ka-GE" sz="5600" i="1" dirty="0" err="1">
                <a:solidFill>
                  <a:schemeClr val="bg1"/>
                </a:solidFill>
                <a:latin typeface="Sylfaen" panose="010A0502050306030303" pitchFamily="18" charset="0"/>
              </a:rPr>
              <a:t>Affairs</a:t>
            </a:r>
            <a:r>
              <a:rPr lang="ka-GE" sz="5600" i="1" dirty="0">
                <a:solidFill>
                  <a:schemeClr val="bg1"/>
                </a:solidFill>
                <a:latin typeface="Sylfaen" panose="010A0502050306030303" pitchFamily="18" charset="0"/>
              </a:rPr>
              <a:t> of Georgia</a:t>
            </a:r>
            <a:r>
              <a:rPr lang="en-US" sz="5600" i="1" dirty="0">
                <a:solidFill>
                  <a:schemeClr val="bg1"/>
                </a:solidFill>
                <a:latin typeface="Sylfaen" panose="010A0502050306030303" pitchFamily="18" charset="0"/>
              </a:rPr>
              <a:t>. </a:t>
            </a:r>
          </a:p>
          <a:p>
            <a:pPr marL="0" indent="0">
              <a:lnSpc>
                <a:spcPct val="110000"/>
              </a:lnSpc>
              <a:buNone/>
            </a:pPr>
            <a:r>
              <a:rPr lang="en-US" sz="7600" dirty="0" smtClean="0">
                <a:solidFill>
                  <a:schemeClr val="bg1"/>
                </a:solidFill>
                <a:latin typeface="Sylfaen" panose="010A0502050306030303" pitchFamily="18" charset="0"/>
              </a:rPr>
              <a:t>	</a:t>
            </a:r>
            <a:r>
              <a:rPr lang="en-US" sz="7600" b="1" u="sng" dirty="0" smtClean="0">
                <a:solidFill>
                  <a:schemeClr val="bg1"/>
                </a:solidFill>
                <a:latin typeface="Sylfaen" panose="010A0502050306030303" pitchFamily="18" charset="0"/>
              </a:rPr>
              <a:t>Step 2: </a:t>
            </a:r>
            <a:endParaRPr lang="ka-GE" sz="7600" b="1" u="sng" dirty="0" smtClean="0">
              <a:solidFill>
                <a:schemeClr val="bg1"/>
              </a:solidFill>
              <a:latin typeface="Sylfaen" panose="010A0502050306030303" pitchFamily="18" charset="0"/>
            </a:endParaRPr>
          </a:p>
          <a:p>
            <a:pPr marL="0" indent="0">
              <a:lnSpc>
                <a:spcPct val="110000"/>
              </a:lnSpc>
              <a:buNone/>
            </a:pPr>
            <a:r>
              <a:rPr lang="ka-GE" sz="7600" b="1" dirty="0">
                <a:solidFill>
                  <a:schemeClr val="bg1"/>
                </a:solidFill>
                <a:latin typeface="Sylfaen" panose="010A0502050306030303" pitchFamily="18" charset="0"/>
              </a:rPr>
              <a:t>	</a:t>
            </a:r>
            <a:r>
              <a:rPr lang="ka-GE" sz="8000" dirty="0" err="1" smtClean="0">
                <a:solidFill>
                  <a:schemeClr val="bg1"/>
                </a:solidFill>
                <a:latin typeface="Sylfaen" panose="010A0502050306030303" pitchFamily="18" charset="0"/>
              </a:rPr>
              <a:t>Systematization</a:t>
            </a:r>
            <a:r>
              <a:rPr lang="ka-GE" sz="8000" dirty="0" smtClean="0">
                <a:solidFill>
                  <a:schemeClr val="bg1"/>
                </a:solidFill>
                <a:latin typeface="Sylfaen" panose="010A0502050306030303" pitchFamily="18" charset="0"/>
              </a:rPr>
              <a:t> </a:t>
            </a:r>
            <a:r>
              <a:rPr lang="ka-GE" sz="8000" dirty="0">
                <a:solidFill>
                  <a:schemeClr val="bg1"/>
                </a:solidFill>
                <a:latin typeface="Sylfaen" panose="010A0502050306030303" pitchFamily="18" charset="0"/>
              </a:rPr>
              <a:t>of </a:t>
            </a:r>
            <a:r>
              <a:rPr lang="ka-GE" sz="8000" dirty="0" err="1">
                <a:solidFill>
                  <a:schemeClr val="bg1"/>
                </a:solidFill>
                <a:latin typeface="Sylfaen" panose="010A0502050306030303" pitchFamily="18" charset="0"/>
              </a:rPr>
              <a:t>retrieved</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information</a:t>
            </a:r>
            <a:r>
              <a:rPr lang="ka-GE" sz="8000" dirty="0">
                <a:solidFill>
                  <a:schemeClr val="bg1"/>
                </a:solidFill>
                <a:latin typeface="Sylfaen" panose="010A0502050306030303" pitchFamily="18" charset="0"/>
              </a:rPr>
              <a:t>; </a:t>
            </a:r>
            <a:r>
              <a:rPr lang="en-US" sz="8000" dirty="0" smtClean="0">
                <a:solidFill>
                  <a:schemeClr val="bg1"/>
                </a:solidFill>
                <a:latin typeface="Sylfaen" panose="010A0502050306030303" pitchFamily="18" charset="0"/>
              </a:rPr>
              <a:t>a</a:t>
            </a:r>
            <a:r>
              <a:rPr lang="ka-GE" sz="8000" dirty="0" err="1" smtClean="0">
                <a:solidFill>
                  <a:schemeClr val="bg1"/>
                </a:solidFill>
                <a:latin typeface="Sylfaen" panose="010A0502050306030303" pitchFamily="18" charset="0"/>
              </a:rPr>
              <a:t>nalysis</a:t>
            </a:r>
            <a:r>
              <a:rPr lang="ka-GE" sz="8000" dirty="0" smtClean="0">
                <a:solidFill>
                  <a:schemeClr val="bg1"/>
                </a:solidFill>
                <a:latin typeface="Sylfaen" panose="010A0502050306030303" pitchFamily="18" charset="0"/>
              </a:rPr>
              <a:t> </a:t>
            </a:r>
            <a:r>
              <a:rPr lang="ka-GE" sz="8000" dirty="0">
                <a:solidFill>
                  <a:schemeClr val="bg1"/>
                </a:solidFill>
                <a:latin typeface="Sylfaen" panose="010A0502050306030303" pitchFamily="18" charset="0"/>
              </a:rPr>
              <a:t>of </a:t>
            </a:r>
            <a:r>
              <a:rPr lang="ka-GE" sz="8000" dirty="0" err="1">
                <a:solidFill>
                  <a:schemeClr val="bg1"/>
                </a:solidFill>
                <a:latin typeface="Sylfaen" panose="010A0502050306030303" pitchFamily="18" charset="0"/>
              </a:rPr>
              <a:t>conformity</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with</a:t>
            </a:r>
            <a:r>
              <a:rPr lang="ka-GE" sz="8000" dirty="0">
                <a:solidFill>
                  <a:schemeClr val="bg1"/>
                </a:solidFill>
                <a:latin typeface="Sylfaen" panose="010A0502050306030303" pitchFamily="18" charset="0"/>
              </a:rPr>
              <a:t> </a:t>
            </a:r>
            <a:r>
              <a:rPr lang="ka-GE" sz="8000" dirty="0" err="1">
                <a:solidFill>
                  <a:schemeClr val="bg1"/>
                </a:solidFill>
                <a:latin typeface="Sylfaen" panose="010A0502050306030303" pitchFamily="18" charset="0"/>
              </a:rPr>
              <a:t>the</a:t>
            </a:r>
            <a:r>
              <a:rPr lang="ka-GE" sz="8000" dirty="0">
                <a:solidFill>
                  <a:schemeClr val="bg1"/>
                </a:solidFill>
                <a:latin typeface="Sylfaen" panose="010A0502050306030303" pitchFamily="18" charset="0"/>
              </a:rPr>
              <a:t> Georgian </a:t>
            </a:r>
            <a:r>
              <a:rPr lang="en-US" sz="8000" dirty="0" smtClean="0">
                <a:solidFill>
                  <a:schemeClr val="bg1"/>
                </a:solidFill>
                <a:latin typeface="Sylfaen" panose="010A0502050306030303" pitchFamily="18" charset="0"/>
              </a:rPr>
              <a:t>	</a:t>
            </a:r>
            <a:r>
              <a:rPr lang="ka-GE" sz="8000" dirty="0" smtClean="0">
                <a:solidFill>
                  <a:schemeClr val="bg1"/>
                </a:solidFill>
                <a:latin typeface="Sylfaen" panose="010A0502050306030303" pitchFamily="18" charset="0"/>
              </a:rPr>
              <a:t>workforce 	structure </a:t>
            </a:r>
            <a:r>
              <a:rPr lang="ka-GE" sz="8000" dirty="0">
                <a:solidFill>
                  <a:schemeClr val="bg1"/>
                </a:solidFill>
                <a:latin typeface="Sylfaen" panose="010A0502050306030303" pitchFamily="18" charset="0"/>
              </a:rPr>
              <a:t>and demand-supply </a:t>
            </a:r>
            <a:r>
              <a:rPr lang="ka-GE" sz="8000" dirty="0" smtClean="0">
                <a:solidFill>
                  <a:schemeClr val="bg1"/>
                </a:solidFill>
                <a:latin typeface="Sylfaen" panose="010A0502050306030303" pitchFamily="18" charset="0"/>
              </a:rPr>
              <a:t>trends</a:t>
            </a:r>
            <a:endParaRPr lang="en-US" sz="8000" dirty="0">
              <a:solidFill>
                <a:schemeClr val="bg1"/>
              </a:solidFill>
              <a:latin typeface="Sylfaen" panose="010A0502050306030303" pitchFamily="18" charset="0"/>
            </a:endParaRPr>
          </a:p>
          <a:p>
            <a:pPr marL="0" indent="0">
              <a:lnSpc>
                <a:spcPct val="110000"/>
              </a:lnSpc>
              <a:buNone/>
            </a:pPr>
            <a:r>
              <a:rPr lang="en-US" sz="7600" dirty="0" smtClean="0">
                <a:solidFill>
                  <a:schemeClr val="bg1"/>
                </a:solidFill>
                <a:latin typeface="Sylfaen" panose="010A0502050306030303" pitchFamily="18" charset="0"/>
              </a:rPr>
              <a:t>	</a:t>
            </a:r>
            <a:r>
              <a:rPr lang="ka-GE" sz="5600" i="1" dirty="0" smtClean="0">
                <a:solidFill>
                  <a:schemeClr val="bg1"/>
                </a:solidFill>
                <a:latin typeface="Sylfaen" panose="010A0502050306030303" pitchFamily="18" charset="0"/>
              </a:rPr>
              <a:t>Responsible Agency: </a:t>
            </a:r>
            <a:r>
              <a:rPr lang="en-US" sz="5600" i="1" dirty="0" smtClean="0">
                <a:solidFill>
                  <a:schemeClr val="bg1"/>
                </a:solidFill>
                <a:latin typeface="Sylfaen" panose="010A0502050306030303" pitchFamily="18" charset="0"/>
              </a:rPr>
              <a:t> </a:t>
            </a:r>
            <a:r>
              <a:rPr lang="ka-GE" sz="5600" i="1" dirty="0" smtClean="0">
                <a:solidFill>
                  <a:schemeClr val="bg1"/>
                </a:solidFill>
                <a:latin typeface="Sylfaen" panose="010A0502050306030303" pitchFamily="18" charset="0"/>
              </a:rPr>
              <a:t>Department of Labor and Employment Policy </a:t>
            </a:r>
            <a:r>
              <a:rPr lang="en-US" sz="5600" i="1" dirty="0" smtClean="0">
                <a:solidFill>
                  <a:schemeClr val="bg1"/>
                </a:solidFill>
                <a:latin typeface="Sylfaen" panose="010A0502050306030303" pitchFamily="18" charset="0"/>
              </a:rPr>
              <a:t> </a:t>
            </a:r>
            <a:r>
              <a:rPr lang="ka-GE" sz="5600" i="1" dirty="0" smtClean="0">
                <a:solidFill>
                  <a:schemeClr val="bg1"/>
                </a:solidFill>
                <a:latin typeface="Sylfaen" panose="010A0502050306030303" pitchFamily="18" charset="0"/>
              </a:rPr>
              <a:t>of </a:t>
            </a:r>
            <a:r>
              <a:rPr lang="en-US" sz="5600" i="1" dirty="0" smtClean="0">
                <a:solidFill>
                  <a:schemeClr val="bg1"/>
                </a:solidFill>
                <a:latin typeface="Sylfaen" panose="010A0502050306030303" pitchFamily="18" charset="0"/>
              </a:rPr>
              <a:t> </a:t>
            </a:r>
            <a:r>
              <a:rPr lang="ka-GE" sz="5600" i="1" dirty="0" smtClean="0">
                <a:solidFill>
                  <a:schemeClr val="bg1"/>
                </a:solidFill>
                <a:latin typeface="Sylfaen" panose="010A0502050306030303" pitchFamily="18" charset="0"/>
              </a:rPr>
              <a:t>the Ministry of </a:t>
            </a:r>
            <a:r>
              <a:rPr lang="en-US" sz="5600" i="1" dirty="0" smtClean="0">
                <a:solidFill>
                  <a:schemeClr val="bg1"/>
                </a:solidFill>
                <a:latin typeface="Sylfaen" panose="010A0502050306030303" pitchFamily="18" charset="0"/>
              </a:rPr>
              <a:t> Internally Displaced Persons From The 	Occupied Territories,  </a:t>
            </a:r>
            <a:r>
              <a:rPr lang="ka-GE" sz="5600" i="1" dirty="0" smtClean="0">
                <a:solidFill>
                  <a:schemeClr val="bg1"/>
                </a:solidFill>
                <a:latin typeface="Sylfaen" panose="010A0502050306030303" pitchFamily="18" charset="0"/>
              </a:rPr>
              <a:t>Labor,</a:t>
            </a:r>
            <a:r>
              <a:rPr lang="en-US" sz="5600" i="1" dirty="0" smtClean="0">
                <a:solidFill>
                  <a:schemeClr val="bg1"/>
                </a:solidFill>
                <a:latin typeface="Sylfaen" panose="010A0502050306030303" pitchFamily="18" charset="0"/>
              </a:rPr>
              <a:t> </a:t>
            </a:r>
            <a:r>
              <a:rPr lang="ka-GE" sz="5600" i="1" dirty="0" smtClean="0">
                <a:solidFill>
                  <a:schemeClr val="bg1"/>
                </a:solidFill>
                <a:latin typeface="Sylfaen" panose="010A0502050306030303" pitchFamily="18" charset="0"/>
              </a:rPr>
              <a:t>Health and Social Affairs of Georgia </a:t>
            </a:r>
            <a:r>
              <a:rPr lang="en-US" sz="5600" i="1" dirty="0" smtClean="0">
                <a:solidFill>
                  <a:schemeClr val="bg1"/>
                </a:solidFill>
                <a:latin typeface="Sylfaen" panose="010A0502050306030303" pitchFamily="18" charset="0"/>
              </a:rPr>
              <a:t>; </a:t>
            </a:r>
            <a:r>
              <a:rPr lang="ka-GE" sz="5600" i="1" dirty="0" smtClean="0">
                <a:solidFill>
                  <a:schemeClr val="bg1"/>
                </a:solidFill>
                <a:latin typeface="Sylfaen" panose="010A0502050306030303" pitchFamily="18" charset="0"/>
              </a:rPr>
              <a:t>Ministry of Economy and Sustainable Development</a:t>
            </a:r>
            <a:r>
              <a:rPr lang="en-US" sz="5600" i="1" dirty="0" smtClean="0">
                <a:solidFill>
                  <a:schemeClr val="bg1"/>
                </a:solidFill>
                <a:latin typeface="Sylfaen" panose="010A0502050306030303" pitchFamily="18" charset="0"/>
              </a:rPr>
              <a:t> </a:t>
            </a:r>
            <a:r>
              <a:rPr lang="ka-GE" sz="5600" i="1" dirty="0">
                <a:solidFill>
                  <a:schemeClr val="bg1"/>
                </a:solidFill>
                <a:latin typeface="Sylfaen" panose="010A0502050306030303" pitchFamily="18" charset="0"/>
              </a:rPr>
              <a:t>of Georgia </a:t>
            </a:r>
            <a:r>
              <a:rPr lang="en-US" sz="5600" i="1" dirty="0" smtClean="0">
                <a:solidFill>
                  <a:schemeClr val="bg1"/>
                </a:solidFill>
                <a:latin typeface="Sylfaen" panose="010A0502050306030303" pitchFamily="18" charset="0"/>
              </a:rPr>
              <a:t>.</a:t>
            </a:r>
            <a:endParaRPr lang="en-US" sz="5600" i="1" dirty="0">
              <a:solidFill>
                <a:schemeClr val="bg1"/>
              </a:solidFill>
              <a:latin typeface="Sylfaen" panose="010A0502050306030303" pitchFamily="18" charset="0"/>
            </a:endParaRPr>
          </a:p>
          <a:p>
            <a:pPr marL="0" indent="0">
              <a:lnSpc>
                <a:spcPct val="110000"/>
              </a:lnSpc>
              <a:buNone/>
            </a:pPr>
            <a:r>
              <a:rPr lang="en-US" sz="7600" dirty="0" smtClean="0">
                <a:solidFill>
                  <a:schemeClr val="bg1"/>
                </a:solidFill>
                <a:latin typeface="Sylfaen" panose="010A0502050306030303" pitchFamily="18" charset="0"/>
              </a:rPr>
              <a:t>	</a:t>
            </a:r>
            <a:r>
              <a:rPr lang="en-US" sz="7600" b="1" u="sng" dirty="0" smtClean="0">
                <a:solidFill>
                  <a:schemeClr val="bg1"/>
                </a:solidFill>
                <a:latin typeface="Sylfaen" panose="010A0502050306030303" pitchFamily="18" charset="0"/>
              </a:rPr>
              <a:t>Step </a:t>
            </a:r>
            <a:r>
              <a:rPr lang="en-US" sz="7600" b="1" u="sng" dirty="0">
                <a:solidFill>
                  <a:schemeClr val="bg1"/>
                </a:solidFill>
                <a:latin typeface="Sylfaen" panose="010A0502050306030303" pitchFamily="18" charset="0"/>
              </a:rPr>
              <a:t>3</a:t>
            </a:r>
            <a:r>
              <a:rPr lang="en-US" sz="7600" b="1" u="sng" dirty="0" smtClean="0">
                <a:solidFill>
                  <a:schemeClr val="bg1"/>
                </a:solidFill>
                <a:latin typeface="Sylfaen" panose="010A0502050306030303" pitchFamily="18" charset="0"/>
              </a:rPr>
              <a:t>:</a:t>
            </a:r>
            <a:r>
              <a:rPr lang="en-US" sz="7600" b="1" dirty="0" smtClean="0">
                <a:solidFill>
                  <a:schemeClr val="bg1"/>
                </a:solidFill>
                <a:latin typeface="Sylfaen" panose="010A0502050306030303" pitchFamily="18" charset="0"/>
              </a:rPr>
              <a:t> </a:t>
            </a:r>
            <a:endParaRPr lang="ka-GE" sz="7600" b="1" dirty="0" smtClean="0">
              <a:solidFill>
                <a:schemeClr val="bg1"/>
              </a:solidFill>
              <a:latin typeface="Sylfaen" panose="010A0502050306030303" pitchFamily="18" charset="0"/>
            </a:endParaRPr>
          </a:p>
          <a:p>
            <a:pPr marL="0" indent="0">
              <a:lnSpc>
                <a:spcPct val="110000"/>
              </a:lnSpc>
              <a:buNone/>
            </a:pPr>
            <a:r>
              <a:rPr lang="ka-GE" sz="7600" b="1" dirty="0">
                <a:solidFill>
                  <a:schemeClr val="bg1"/>
                </a:solidFill>
                <a:latin typeface="Sylfaen" panose="010A0502050306030303" pitchFamily="18" charset="0"/>
              </a:rPr>
              <a:t>	</a:t>
            </a:r>
            <a:r>
              <a:rPr lang="ka-GE" sz="7600" dirty="0" err="1" smtClean="0">
                <a:solidFill>
                  <a:schemeClr val="bg1"/>
                </a:solidFill>
                <a:latin typeface="Sylfaen" panose="010A0502050306030303" pitchFamily="18" charset="0"/>
              </a:rPr>
              <a:t>Preparation</a:t>
            </a:r>
            <a:r>
              <a:rPr lang="ka-GE" sz="7600" dirty="0" smtClean="0">
                <a:solidFill>
                  <a:schemeClr val="bg1"/>
                </a:solidFill>
                <a:latin typeface="Sylfaen" panose="010A0502050306030303" pitchFamily="18" charset="0"/>
              </a:rPr>
              <a:t> </a:t>
            </a:r>
            <a:r>
              <a:rPr lang="ka-GE" sz="7600" dirty="0" err="1">
                <a:solidFill>
                  <a:schemeClr val="bg1"/>
                </a:solidFill>
                <a:latin typeface="Sylfaen" panose="010A0502050306030303" pitchFamily="18" charset="0"/>
              </a:rPr>
              <a:t>and</a:t>
            </a:r>
            <a:r>
              <a:rPr lang="ka-GE" sz="7600" dirty="0">
                <a:solidFill>
                  <a:schemeClr val="bg1"/>
                </a:solidFill>
                <a:latin typeface="Sylfaen" panose="010A0502050306030303" pitchFamily="18" charset="0"/>
              </a:rPr>
              <a:t> </a:t>
            </a:r>
            <a:r>
              <a:rPr lang="ka-GE" sz="7600" dirty="0" err="1">
                <a:solidFill>
                  <a:schemeClr val="bg1"/>
                </a:solidFill>
                <a:latin typeface="Sylfaen" panose="010A0502050306030303" pitchFamily="18" charset="0"/>
              </a:rPr>
              <a:t>signature</a:t>
            </a:r>
            <a:r>
              <a:rPr lang="ka-GE" sz="7600" dirty="0">
                <a:solidFill>
                  <a:schemeClr val="bg1"/>
                </a:solidFill>
                <a:latin typeface="Sylfaen" panose="010A0502050306030303" pitchFamily="18" charset="0"/>
              </a:rPr>
              <a:t> of</a:t>
            </a:r>
            <a:r>
              <a:rPr lang="en-US" sz="7600" dirty="0">
                <a:solidFill>
                  <a:schemeClr val="bg1"/>
                </a:solidFill>
                <a:latin typeface="Sylfaen" panose="010A0502050306030303" pitchFamily="18" charset="0"/>
              </a:rPr>
              <a:t> legal framework (MoU, contract) </a:t>
            </a:r>
            <a:r>
              <a:rPr lang="ka-GE" sz="7600" dirty="0" err="1">
                <a:solidFill>
                  <a:schemeClr val="bg1"/>
                </a:solidFill>
                <a:latin typeface="Sylfaen" panose="010A0502050306030303" pitchFamily="18" charset="0"/>
              </a:rPr>
              <a:t>with</a:t>
            </a:r>
            <a:r>
              <a:rPr lang="ka-GE" sz="7600" dirty="0">
                <a:solidFill>
                  <a:schemeClr val="bg1"/>
                </a:solidFill>
                <a:latin typeface="Sylfaen" panose="010A0502050306030303" pitchFamily="18" charset="0"/>
              </a:rPr>
              <a:t> </a:t>
            </a:r>
            <a:r>
              <a:rPr lang="ka-GE" sz="7600" dirty="0" err="1">
                <a:solidFill>
                  <a:schemeClr val="bg1"/>
                </a:solidFill>
                <a:latin typeface="Sylfaen" panose="010A0502050306030303" pitchFamily="18" charset="0"/>
              </a:rPr>
              <a:t>selected</a:t>
            </a:r>
            <a:r>
              <a:rPr lang="ka-GE" sz="7600" dirty="0">
                <a:solidFill>
                  <a:schemeClr val="bg1"/>
                </a:solidFill>
                <a:latin typeface="Sylfaen" panose="010A0502050306030303" pitchFamily="18" charset="0"/>
              </a:rPr>
              <a:t> </a:t>
            </a:r>
            <a:r>
              <a:rPr lang="ka-GE" sz="7600" dirty="0" err="1">
                <a:solidFill>
                  <a:schemeClr val="bg1"/>
                </a:solidFill>
                <a:latin typeface="Sylfaen" panose="010A0502050306030303" pitchFamily="18" charset="0"/>
              </a:rPr>
              <a:t>Partner</a:t>
            </a:r>
            <a:r>
              <a:rPr lang="ka-GE" sz="7600" dirty="0">
                <a:solidFill>
                  <a:schemeClr val="bg1"/>
                </a:solidFill>
                <a:latin typeface="Sylfaen" panose="010A0502050306030303" pitchFamily="18" charset="0"/>
              </a:rPr>
              <a:t> </a:t>
            </a:r>
            <a:r>
              <a:rPr lang="ka-GE" sz="7600" dirty="0" err="1">
                <a:solidFill>
                  <a:schemeClr val="bg1"/>
                </a:solidFill>
                <a:latin typeface="Sylfaen" panose="010A0502050306030303" pitchFamily="18" charset="0"/>
              </a:rPr>
              <a:t>States</a:t>
            </a:r>
            <a:r>
              <a:rPr lang="ka-GE" sz="7600" dirty="0">
                <a:solidFill>
                  <a:schemeClr val="bg1"/>
                </a:solidFill>
                <a:latin typeface="Sylfaen" panose="010A0502050306030303" pitchFamily="18" charset="0"/>
              </a:rPr>
              <a:t>.</a:t>
            </a:r>
            <a:endParaRPr lang="en-US" sz="7600" dirty="0">
              <a:solidFill>
                <a:schemeClr val="bg1"/>
              </a:solidFill>
              <a:latin typeface="Sylfaen" panose="010A0502050306030303" pitchFamily="18" charset="0"/>
            </a:endParaRPr>
          </a:p>
          <a:p>
            <a:pPr marL="0" indent="0">
              <a:lnSpc>
                <a:spcPct val="110000"/>
              </a:lnSpc>
              <a:buNone/>
            </a:pPr>
            <a:r>
              <a:rPr lang="en-US" sz="7600" dirty="0" smtClean="0">
                <a:solidFill>
                  <a:schemeClr val="bg1"/>
                </a:solidFill>
                <a:latin typeface="Sylfaen" panose="010A0502050306030303" pitchFamily="18" charset="0"/>
              </a:rPr>
              <a:t>	</a:t>
            </a:r>
            <a:r>
              <a:rPr lang="ka-GE" sz="5600" i="1" dirty="0">
                <a:solidFill>
                  <a:schemeClr val="bg1"/>
                </a:solidFill>
                <a:latin typeface="Sylfaen" panose="010A0502050306030303" pitchFamily="18" charset="0"/>
              </a:rPr>
              <a:t>Responsible Agency: Department of Labor and Employment Policy of the Ministry of </a:t>
            </a:r>
            <a:r>
              <a:rPr lang="en-US" sz="5600" i="1" dirty="0" smtClean="0">
                <a:solidFill>
                  <a:schemeClr val="bg1"/>
                </a:solidFill>
                <a:latin typeface="Sylfaen" panose="010A0502050306030303" pitchFamily="18" charset="0"/>
              </a:rPr>
              <a:t> Internally </a:t>
            </a:r>
            <a:r>
              <a:rPr lang="en-US" sz="5600" i="1" dirty="0">
                <a:solidFill>
                  <a:schemeClr val="bg1"/>
                </a:solidFill>
                <a:latin typeface="Sylfaen" panose="010A0502050306030303" pitchFamily="18" charset="0"/>
              </a:rPr>
              <a:t>Displaced Persons From The 	</a:t>
            </a:r>
            <a:r>
              <a:rPr lang="en-US" sz="5600" i="1" dirty="0" smtClean="0">
                <a:solidFill>
                  <a:schemeClr val="bg1"/>
                </a:solidFill>
                <a:latin typeface="Sylfaen" panose="010A0502050306030303" pitchFamily="18" charset="0"/>
              </a:rPr>
              <a:t>Occupied Territories, </a:t>
            </a:r>
            <a:r>
              <a:rPr lang="ka-GE" sz="5600" i="1" dirty="0" smtClean="0">
                <a:solidFill>
                  <a:schemeClr val="bg1"/>
                </a:solidFill>
                <a:latin typeface="Sylfaen" panose="010A0502050306030303" pitchFamily="18" charset="0"/>
              </a:rPr>
              <a:t>Labor</a:t>
            </a:r>
            <a:r>
              <a:rPr lang="ka-GE" sz="5600" i="1" dirty="0">
                <a:solidFill>
                  <a:schemeClr val="bg1"/>
                </a:solidFill>
                <a:latin typeface="Sylfaen" panose="010A0502050306030303" pitchFamily="18" charset="0"/>
              </a:rPr>
              <a:t>, </a:t>
            </a:r>
            <a:r>
              <a:rPr lang="en-US" sz="5600" i="1" dirty="0" smtClean="0">
                <a:solidFill>
                  <a:schemeClr val="bg1"/>
                </a:solidFill>
                <a:latin typeface="Sylfaen" panose="010A0502050306030303" pitchFamily="18" charset="0"/>
              </a:rPr>
              <a:t> </a:t>
            </a:r>
            <a:r>
              <a:rPr lang="ka-GE" sz="5600" i="1" dirty="0" smtClean="0">
                <a:solidFill>
                  <a:schemeClr val="bg1"/>
                </a:solidFill>
                <a:latin typeface="Sylfaen" panose="010A0502050306030303" pitchFamily="18" charset="0"/>
              </a:rPr>
              <a:t>Health </a:t>
            </a:r>
            <a:r>
              <a:rPr lang="ka-GE" sz="5600" i="1" dirty="0">
                <a:solidFill>
                  <a:schemeClr val="bg1"/>
                </a:solidFill>
                <a:latin typeface="Sylfaen" panose="010A0502050306030303" pitchFamily="18" charset="0"/>
              </a:rPr>
              <a:t>and Social Affairs of Georgia; </a:t>
            </a:r>
            <a:r>
              <a:rPr lang="ka-GE" sz="5600" i="1" dirty="0" smtClean="0">
                <a:solidFill>
                  <a:schemeClr val="bg1"/>
                </a:solidFill>
                <a:latin typeface="Sylfaen" panose="010A0502050306030303" pitchFamily="18" charset="0"/>
              </a:rPr>
              <a:t>	Ministry </a:t>
            </a:r>
            <a:r>
              <a:rPr lang="ka-GE" sz="5600" i="1" dirty="0">
                <a:solidFill>
                  <a:schemeClr val="bg1"/>
                </a:solidFill>
                <a:latin typeface="Sylfaen" panose="010A0502050306030303" pitchFamily="18" charset="0"/>
              </a:rPr>
              <a:t>of Foreign Affairs</a:t>
            </a:r>
            <a:r>
              <a:rPr lang="en-US" sz="5600" i="1" dirty="0">
                <a:solidFill>
                  <a:schemeClr val="bg1"/>
                </a:solidFill>
                <a:latin typeface="Sylfaen" panose="010A0502050306030303" pitchFamily="18" charset="0"/>
              </a:rPr>
              <a:t> of Georgia</a:t>
            </a:r>
            <a:r>
              <a:rPr lang="ka-GE" sz="5600" i="1" dirty="0" smtClean="0">
                <a:solidFill>
                  <a:schemeClr val="bg1"/>
                </a:solidFill>
                <a:latin typeface="Sylfaen" panose="010A0502050306030303" pitchFamily="18" charset="0"/>
              </a:rPr>
              <a:t>.</a:t>
            </a:r>
            <a:endParaRPr lang="en-US" sz="5600" i="1" dirty="0">
              <a:solidFill>
                <a:schemeClr val="bg1"/>
              </a:solidFill>
              <a:latin typeface="Sylfaen" panose="010A0502050306030303" pitchFamily="18" charset="0"/>
            </a:endParaRPr>
          </a:p>
        </p:txBody>
      </p:sp>
    </p:spTree>
    <p:extLst>
      <p:ext uri="{BB962C8B-B14F-4D97-AF65-F5344CB8AC3E}">
        <p14:creationId xmlns:p14="http://schemas.microsoft.com/office/powerpoint/2010/main" val="41772852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370702" y="1226820"/>
            <a:ext cx="11002692" cy="4947557"/>
          </a:xfrm>
        </p:spPr>
        <p:txBody>
          <a:bodyPr>
            <a:normAutofit fontScale="25000" lnSpcReduction="20000"/>
          </a:bodyPr>
          <a:lstStyle/>
          <a:p>
            <a:endParaRPr lang="ka-GE" b="1" u="sng" dirty="0" smtClean="0"/>
          </a:p>
          <a:p>
            <a:pPr marL="0" indent="0">
              <a:lnSpc>
                <a:spcPct val="110000"/>
              </a:lnSpc>
              <a:buNone/>
            </a:pPr>
            <a:r>
              <a:rPr lang="en-US" sz="8400" b="1" u="sng" dirty="0" smtClean="0">
                <a:solidFill>
                  <a:schemeClr val="bg1"/>
                </a:solidFill>
                <a:latin typeface="Sylfaen" panose="010A0502050306030303" pitchFamily="18" charset="0"/>
              </a:rPr>
              <a:t>Step </a:t>
            </a:r>
            <a:r>
              <a:rPr lang="en-US" sz="8400" b="1" u="sng" dirty="0">
                <a:solidFill>
                  <a:schemeClr val="bg1"/>
                </a:solidFill>
                <a:latin typeface="Sylfaen" panose="010A0502050306030303" pitchFamily="18" charset="0"/>
              </a:rPr>
              <a:t>4:</a:t>
            </a:r>
            <a:endParaRPr lang="ka-GE" sz="8400" b="1" u="sng" dirty="0">
              <a:solidFill>
                <a:schemeClr val="bg1"/>
              </a:solidFill>
              <a:latin typeface="Sylfaen" panose="010A0502050306030303" pitchFamily="18" charset="0"/>
            </a:endParaRPr>
          </a:p>
          <a:p>
            <a:pPr marL="0" indent="0" algn="just">
              <a:lnSpc>
                <a:spcPct val="110000"/>
              </a:lnSpc>
              <a:buNone/>
            </a:pPr>
            <a:r>
              <a:rPr lang="ka-GE" sz="8400" dirty="0" err="1">
                <a:solidFill>
                  <a:schemeClr val="bg1"/>
                </a:solidFill>
                <a:latin typeface="Sylfaen" panose="010A0502050306030303" pitchFamily="18" charset="0"/>
              </a:rPr>
              <a:t>Identification</a:t>
            </a:r>
            <a:r>
              <a:rPr lang="ka-GE" sz="8400" dirty="0">
                <a:solidFill>
                  <a:schemeClr val="bg1"/>
                </a:solidFill>
                <a:latin typeface="Sylfaen" panose="010A0502050306030303" pitchFamily="18" charset="0"/>
              </a:rPr>
              <a:t> of</a:t>
            </a:r>
            <a:r>
              <a:rPr lang="en-US" sz="8400" dirty="0">
                <a:solidFill>
                  <a:schemeClr val="bg1"/>
                </a:solidFill>
                <a:latin typeface="Sylfaen" panose="010A0502050306030303" pitchFamily="18" charset="0"/>
              </a:rPr>
              <a:t> and communication with foreign</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employers</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who</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wish</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to</a:t>
            </a:r>
            <a:r>
              <a:rPr lang="ka-GE" sz="8400" dirty="0">
                <a:solidFill>
                  <a:schemeClr val="bg1"/>
                </a:solidFill>
                <a:latin typeface="Sylfaen" panose="010A0502050306030303" pitchFamily="18" charset="0"/>
              </a:rPr>
              <a:t> </a:t>
            </a:r>
            <a:r>
              <a:rPr lang="ka-GE" sz="8400" dirty="0" err="1" smtClean="0">
                <a:solidFill>
                  <a:schemeClr val="bg1"/>
                </a:solidFill>
                <a:latin typeface="Sylfaen" panose="010A0502050306030303" pitchFamily="18" charset="0"/>
              </a:rPr>
              <a:t>hire</a:t>
            </a:r>
            <a:r>
              <a:rPr lang="ka-GE" sz="8400" dirty="0" smtClean="0">
                <a:solidFill>
                  <a:schemeClr val="bg1"/>
                </a:solidFill>
                <a:latin typeface="Sylfaen" panose="010A0502050306030303" pitchFamily="18" charset="0"/>
              </a:rPr>
              <a:t> </a:t>
            </a:r>
            <a:r>
              <a:rPr lang="ka-GE" sz="8400" dirty="0" err="1" smtClean="0">
                <a:solidFill>
                  <a:schemeClr val="bg1"/>
                </a:solidFill>
                <a:latin typeface="Sylfaen" panose="010A0502050306030303" pitchFamily="18" charset="0"/>
              </a:rPr>
              <a:t>foreign</a:t>
            </a:r>
            <a:r>
              <a:rPr lang="ka-GE" sz="8400" dirty="0" smtClean="0">
                <a:solidFill>
                  <a:schemeClr val="bg1"/>
                </a:solidFill>
                <a:latin typeface="Sylfaen" panose="010A0502050306030303" pitchFamily="18" charset="0"/>
              </a:rPr>
              <a:t> </a:t>
            </a:r>
            <a:r>
              <a:rPr lang="ka-GE" sz="8400" dirty="0" err="1" smtClean="0">
                <a:solidFill>
                  <a:schemeClr val="bg1"/>
                </a:solidFill>
                <a:latin typeface="Sylfaen" panose="010A0502050306030303" pitchFamily="18" charset="0"/>
              </a:rPr>
              <a:t>workforce</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get</a:t>
            </a:r>
            <a:r>
              <a:rPr lang="en-US" sz="8400" dirty="0">
                <a:solidFill>
                  <a:schemeClr val="bg1"/>
                </a:solidFill>
                <a:latin typeface="Sylfaen" panose="010A0502050306030303" pitchFamily="18" charset="0"/>
              </a:rPr>
              <a:t>ting</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information</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about</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specific</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vacancies</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through</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the</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state</a:t>
            </a:r>
            <a:r>
              <a:rPr lang="ka-GE" sz="8400" dirty="0">
                <a:solidFill>
                  <a:schemeClr val="bg1"/>
                </a:solidFill>
                <a:latin typeface="Sylfaen" panose="010A0502050306030303" pitchFamily="18" charset="0"/>
              </a:rPr>
              <a:t> </a:t>
            </a:r>
            <a:r>
              <a:rPr lang="en-US" sz="8400" dirty="0">
                <a:solidFill>
                  <a:schemeClr val="bg1"/>
                </a:solidFill>
                <a:latin typeface="Sylfaen" panose="010A0502050306030303" pitchFamily="18" charset="0"/>
              </a:rPr>
              <a:t>agencies of </a:t>
            </a:r>
            <a:r>
              <a:rPr lang="en-US" sz="8400" dirty="0" smtClean="0">
                <a:solidFill>
                  <a:schemeClr val="bg1"/>
                </a:solidFill>
                <a:latin typeface="Sylfaen" panose="010A0502050306030303" pitchFamily="18" charset="0"/>
              </a:rPr>
              <a:t>partner countries</a:t>
            </a:r>
            <a:r>
              <a:rPr lang="ka-GE" sz="8400" dirty="0" smtClean="0">
                <a:solidFill>
                  <a:schemeClr val="bg1"/>
                </a:solidFill>
                <a:latin typeface="Sylfaen" panose="010A0502050306030303" pitchFamily="18" charset="0"/>
              </a:rPr>
              <a:t> </a:t>
            </a:r>
            <a:r>
              <a:rPr lang="ka-GE" sz="8400" dirty="0">
                <a:solidFill>
                  <a:schemeClr val="bg1"/>
                </a:solidFill>
                <a:latin typeface="Sylfaen" panose="010A0502050306030303" pitchFamily="18" charset="0"/>
              </a:rPr>
              <a:t>(</a:t>
            </a:r>
            <a:r>
              <a:rPr lang="ka-GE" sz="8400" dirty="0" err="1">
                <a:solidFill>
                  <a:schemeClr val="bg1"/>
                </a:solidFill>
                <a:latin typeface="Sylfaen" panose="010A0502050306030303" pitchFamily="18" charset="0"/>
              </a:rPr>
              <a:t>or</a:t>
            </a:r>
            <a:r>
              <a:rPr lang="ka-GE" sz="8400" dirty="0">
                <a:solidFill>
                  <a:schemeClr val="bg1"/>
                </a:solidFill>
                <a:latin typeface="Sylfaen" panose="010A0502050306030303" pitchFamily="18" charset="0"/>
              </a:rPr>
              <a:t> </a:t>
            </a:r>
            <a:r>
              <a:rPr lang="en-US" sz="8400" dirty="0">
                <a:solidFill>
                  <a:schemeClr val="bg1"/>
                </a:solidFill>
                <a:latin typeface="Sylfaen" panose="010A0502050306030303" pitchFamily="18" charset="0"/>
              </a:rPr>
              <a:t>relevant organizations</a:t>
            </a:r>
            <a:r>
              <a:rPr lang="ka-GE" sz="8400" dirty="0">
                <a:solidFill>
                  <a:schemeClr val="bg1"/>
                </a:solidFill>
                <a:latin typeface="Sylfaen" panose="010A0502050306030303" pitchFamily="18" charset="0"/>
              </a:rPr>
              <a:t>)</a:t>
            </a:r>
            <a:r>
              <a:rPr lang="en-US" sz="8400" dirty="0">
                <a:solidFill>
                  <a:schemeClr val="bg1"/>
                </a:solidFill>
                <a:latin typeface="Sylfaen" panose="010A0502050306030303" pitchFamily="18" charset="0"/>
              </a:rPr>
              <a:t>.</a:t>
            </a:r>
          </a:p>
          <a:p>
            <a:pPr marL="0" indent="0">
              <a:lnSpc>
                <a:spcPct val="110000"/>
              </a:lnSpc>
              <a:buNone/>
            </a:pPr>
            <a:r>
              <a:rPr lang="ka-GE" sz="5600" i="1" dirty="0">
                <a:solidFill>
                  <a:schemeClr val="bg1"/>
                </a:solidFill>
                <a:latin typeface="Sylfaen" panose="010A0502050306030303" pitchFamily="18" charset="0"/>
              </a:rPr>
              <a:t>Responsible Agency: Department of Labor and Employment Policy of the Ministry of </a:t>
            </a:r>
            <a:r>
              <a:rPr lang="en-US" sz="5600" i="1" dirty="0">
                <a:solidFill>
                  <a:schemeClr val="bg1"/>
                </a:solidFill>
                <a:latin typeface="Sylfaen" panose="010A0502050306030303" pitchFamily="18" charset="0"/>
              </a:rPr>
              <a:t>Internally Displaced Persons From The </a:t>
            </a:r>
            <a:r>
              <a:rPr lang="en-US" sz="5600" i="1" dirty="0" smtClean="0">
                <a:solidFill>
                  <a:schemeClr val="bg1"/>
                </a:solidFill>
                <a:latin typeface="Sylfaen" panose="010A0502050306030303" pitchFamily="18" charset="0"/>
              </a:rPr>
              <a:t> </a:t>
            </a:r>
            <a:r>
              <a:rPr lang="en-US" sz="5600" i="1" dirty="0" err="1" smtClean="0">
                <a:solidFill>
                  <a:schemeClr val="bg1"/>
                </a:solidFill>
                <a:latin typeface="Sylfaen" panose="010A0502050306030303" pitchFamily="18" charset="0"/>
              </a:rPr>
              <a:t>Occupierd</a:t>
            </a:r>
            <a:r>
              <a:rPr lang="en-US" sz="5600" i="1" dirty="0" smtClean="0">
                <a:solidFill>
                  <a:schemeClr val="bg1"/>
                </a:solidFill>
                <a:latin typeface="Sylfaen" panose="010A0502050306030303" pitchFamily="18" charset="0"/>
              </a:rPr>
              <a:t> Territories</a:t>
            </a:r>
            <a:r>
              <a:rPr lang="en-US" sz="5600" i="1" dirty="0">
                <a:solidFill>
                  <a:schemeClr val="bg1"/>
                </a:solidFill>
                <a:latin typeface="Sylfaen" panose="010A0502050306030303" pitchFamily="18" charset="0"/>
              </a:rPr>
              <a:t>, </a:t>
            </a:r>
            <a:r>
              <a:rPr lang="ka-GE" sz="5600" i="1" dirty="0" smtClean="0">
                <a:solidFill>
                  <a:schemeClr val="bg1"/>
                </a:solidFill>
                <a:latin typeface="Sylfaen" panose="010A0502050306030303" pitchFamily="18" charset="0"/>
              </a:rPr>
              <a:t>Labor</a:t>
            </a:r>
            <a:r>
              <a:rPr lang="ka-GE" sz="5600" i="1" dirty="0">
                <a:solidFill>
                  <a:schemeClr val="bg1"/>
                </a:solidFill>
                <a:latin typeface="Sylfaen" panose="010A0502050306030303" pitchFamily="18" charset="0"/>
              </a:rPr>
              <a:t>, </a:t>
            </a:r>
            <a:r>
              <a:rPr lang="ka-GE" sz="5600" i="1" dirty="0" smtClean="0">
                <a:solidFill>
                  <a:schemeClr val="bg1"/>
                </a:solidFill>
                <a:latin typeface="Sylfaen" panose="010A0502050306030303" pitchFamily="18" charset="0"/>
              </a:rPr>
              <a:t>Health </a:t>
            </a:r>
            <a:r>
              <a:rPr lang="ka-GE" sz="5600" i="1" dirty="0">
                <a:solidFill>
                  <a:schemeClr val="bg1"/>
                </a:solidFill>
                <a:latin typeface="Sylfaen" panose="010A0502050306030303" pitchFamily="18" charset="0"/>
              </a:rPr>
              <a:t>and Social Affairs of Georgia</a:t>
            </a:r>
            <a:r>
              <a:rPr lang="en-US" sz="5600" i="1" dirty="0">
                <a:solidFill>
                  <a:schemeClr val="bg1"/>
                </a:solidFill>
                <a:latin typeface="Sylfaen" panose="010A0502050306030303" pitchFamily="18" charset="0"/>
              </a:rPr>
              <a:t>. </a:t>
            </a:r>
          </a:p>
          <a:p>
            <a:pPr marL="0" indent="0" algn="just">
              <a:lnSpc>
                <a:spcPct val="110000"/>
              </a:lnSpc>
              <a:buNone/>
            </a:pPr>
            <a:r>
              <a:rPr lang="en-US" sz="8400" b="1" u="sng" dirty="0">
                <a:solidFill>
                  <a:schemeClr val="bg1"/>
                </a:solidFill>
                <a:latin typeface="Sylfaen" panose="010A0502050306030303" pitchFamily="18" charset="0"/>
              </a:rPr>
              <a:t>Step 5:</a:t>
            </a:r>
          </a:p>
          <a:p>
            <a:pPr marL="0" indent="0" algn="just">
              <a:lnSpc>
                <a:spcPct val="110000"/>
              </a:lnSpc>
              <a:buNone/>
            </a:pPr>
            <a:r>
              <a:rPr lang="ka-GE" sz="8400" dirty="0" err="1">
                <a:solidFill>
                  <a:schemeClr val="bg1"/>
                </a:solidFill>
                <a:latin typeface="Sylfaen" panose="010A0502050306030303" pitchFamily="18" charset="0"/>
              </a:rPr>
              <a:t>Registration</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identification</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initial</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selection</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and</a:t>
            </a:r>
            <a:r>
              <a:rPr lang="en-US" sz="8400" dirty="0">
                <a:solidFill>
                  <a:schemeClr val="bg1"/>
                </a:solidFill>
                <a:latin typeface="Sylfaen" panose="010A0502050306030303" pitchFamily="18" charset="0"/>
              </a:rPr>
              <a:t> provision of </a:t>
            </a:r>
            <a:r>
              <a:rPr lang="ka-GE" sz="8400" dirty="0" err="1">
                <a:solidFill>
                  <a:schemeClr val="bg1"/>
                </a:solidFill>
                <a:latin typeface="Sylfaen" panose="010A0502050306030303" pitchFamily="18" charset="0"/>
              </a:rPr>
              <a:t>resume</a:t>
            </a:r>
            <a:r>
              <a:rPr lang="en-US" sz="8400" dirty="0">
                <a:solidFill>
                  <a:schemeClr val="bg1"/>
                </a:solidFill>
                <a:latin typeface="Sylfaen" panose="010A0502050306030303" pitchFamily="18" charset="0"/>
              </a:rPr>
              <a:t>s</a:t>
            </a:r>
            <a:r>
              <a:rPr lang="ka-GE" sz="8400" dirty="0">
                <a:solidFill>
                  <a:schemeClr val="bg1"/>
                </a:solidFill>
                <a:latin typeface="Sylfaen" panose="010A0502050306030303" pitchFamily="18" charset="0"/>
              </a:rPr>
              <a:t> of </a:t>
            </a:r>
            <a:r>
              <a:rPr lang="ka-GE" sz="8400" dirty="0" err="1">
                <a:solidFill>
                  <a:schemeClr val="bg1"/>
                </a:solidFill>
                <a:latin typeface="Sylfaen" panose="010A0502050306030303" pitchFamily="18" charset="0"/>
              </a:rPr>
              <a:t>job</a:t>
            </a:r>
            <a:r>
              <a:rPr lang="ka-GE" sz="8400" dirty="0">
                <a:solidFill>
                  <a:schemeClr val="bg1"/>
                </a:solidFill>
                <a:latin typeface="Sylfaen" panose="010A0502050306030303" pitchFamily="18" charset="0"/>
              </a:rPr>
              <a:t> </a:t>
            </a:r>
            <a:r>
              <a:rPr lang="en-US" sz="8400" dirty="0">
                <a:solidFill>
                  <a:schemeClr val="bg1"/>
                </a:solidFill>
                <a:latin typeface="Sylfaen" panose="010A0502050306030303" pitchFamily="18" charset="0"/>
              </a:rPr>
              <a:t>seekers who are</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suitable</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for</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vacancies</a:t>
            </a:r>
            <a:r>
              <a:rPr lang="ka-GE" sz="8400" dirty="0">
                <a:solidFill>
                  <a:schemeClr val="bg1"/>
                </a:solidFill>
                <a:latin typeface="Sylfaen" panose="010A0502050306030303" pitchFamily="18" charset="0"/>
              </a:rPr>
              <a:t> </a:t>
            </a:r>
            <a:r>
              <a:rPr lang="en-US" sz="8400" dirty="0">
                <a:solidFill>
                  <a:schemeClr val="bg1"/>
                </a:solidFill>
                <a:latin typeface="Sylfaen" panose="010A0502050306030303" pitchFamily="18" charset="0"/>
              </a:rPr>
              <a:t>to</a:t>
            </a:r>
            <a:r>
              <a:rPr lang="ka-GE" sz="8400" dirty="0">
                <a:solidFill>
                  <a:schemeClr val="bg1"/>
                </a:solidFill>
                <a:latin typeface="Sylfaen" panose="010A0502050306030303" pitchFamily="18" charset="0"/>
              </a:rPr>
              <a:t> </a:t>
            </a:r>
            <a:r>
              <a:rPr lang="ka-GE" sz="8400" dirty="0" err="1" smtClean="0">
                <a:solidFill>
                  <a:schemeClr val="bg1"/>
                </a:solidFill>
                <a:latin typeface="Sylfaen" panose="010A0502050306030303" pitchFamily="18" charset="0"/>
              </a:rPr>
              <a:t>the</a:t>
            </a:r>
            <a:r>
              <a:rPr lang="ka-GE" sz="8400" dirty="0" smtClean="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Labor</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and</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Employment</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Policy</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Department</a:t>
            </a:r>
            <a:r>
              <a:rPr lang="ka-GE" sz="8400" dirty="0">
                <a:solidFill>
                  <a:schemeClr val="bg1"/>
                </a:solidFill>
                <a:latin typeface="Sylfaen" panose="010A0502050306030303" pitchFamily="18" charset="0"/>
              </a:rPr>
              <a:t> of </a:t>
            </a:r>
            <a:r>
              <a:rPr lang="ka-GE" sz="8400" dirty="0" err="1">
                <a:solidFill>
                  <a:schemeClr val="bg1"/>
                </a:solidFill>
                <a:latin typeface="Sylfaen" panose="010A0502050306030303" pitchFamily="18" charset="0"/>
              </a:rPr>
              <a:t>the</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Ministry</a:t>
            </a:r>
            <a:r>
              <a:rPr lang="ka-GE" sz="8400" dirty="0">
                <a:solidFill>
                  <a:schemeClr val="bg1"/>
                </a:solidFill>
                <a:latin typeface="Sylfaen" panose="010A0502050306030303" pitchFamily="18" charset="0"/>
              </a:rPr>
              <a:t> of </a:t>
            </a:r>
            <a:r>
              <a:rPr lang="ka-GE" sz="8400" dirty="0" err="1">
                <a:solidFill>
                  <a:schemeClr val="bg1"/>
                </a:solidFill>
                <a:latin typeface="Sylfaen" panose="010A0502050306030303" pitchFamily="18" charset="0"/>
              </a:rPr>
              <a:t>Labor</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Health</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and</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Social</a:t>
            </a:r>
            <a:r>
              <a:rPr lang="ka-GE" sz="8400" dirty="0">
                <a:solidFill>
                  <a:schemeClr val="bg1"/>
                </a:solidFill>
                <a:latin typeface="Sylfaen" panose="010A0502050306030303" pitchFamily="18" charset="0"/>
              </a:rPr>
              <a:t> </a:t>
            </a:r>
            <a:r>
              <a:rPr lang="ka-GE" sz="8400" dirty="0" err="1">
                <a:solidFill>
                  <a:schemeClr val="bg1"/>
                </a:solidFill>
                <a:latin typeface="Sylfaen" panose="010A0502050306030303" pitchFamily="18" charset="0"/>
              </a:rPr>
              <a:t>Affairs</a:t>
            </a:r>
            <a:r>
              <a:rPr lang="ka-GE" sz="8400" dirty="0">
                <a:solidFill>
                  <a:schemeClr val="bg1"/>
                </a:solidFill>
                <a:latin typeface="Sylfaen" panose="010A0502050306030303" pitchFamily="18" charset="0"/>
              </a:rPr>
              <a:t> of Georgia.</a:t>
            </a:r>
            <a:endParaRPr lang="en-US" sz="8400" dirty="0">
              <a:solidFill>
                <a:schemeClr val="bg1"/>
              </a:solidFill>
              <a:latin typeface="Sylfaen" panose="010A0502050306030303" pitchFamily="18" charset="0"/>
            </a:endParaRPr>
          </a:p>
          <a:p>
            <a:pPr marL="0" indent="0">
              <a:lnSpc>
                <a:spcPct val="110000"/>
              </a:lnSpc>
              <a:buNone/>
            </a:pPr>
            <a:r>
              <a:rPr lang="en-US" sz="5600" i="1" dirty="0">
                <a:solidFill>
                  <a:schemeClr val="bg1"/>
                </a:solidFill>
                <a:latin typeface="Sylfaen" panose="010A0502050306030303" pitchFamily="18" charset="0"/>
              </a:rPr>
              <a:t>Responsible agency</a:t>
            </a:r>
            <a:r>
              <a:rPr lang="ka-GE" sz="5600" i="1" dirty="0">
                <a:solidFill>
                  <a:schemeClr val="bg1"/>
                </a:solidFill>
                <a:latin typeface="Sylfaen" panose="010A0502050306030303" pitchFamily="18" charset="0"/>
              </a:rPr>
              <a:t>: LEPL - </a:t>
            </a:r>
            <a:r>
              <a:rPr lang="ka-GE" sz="5600" i="1" dirty="0" err="1">
                <a:solidFill>
                  <a:schemeClr val="bg1"/>
                </a:solidFill>
                <a:latin typeface="Sylfaen" panose="010A0502050306030303" pitchFamily="18" charset="0"/>
              </a:rPr>
              <a:t>Social</a:t>
            </a:r>
            <a:r>
              <a:rPr lang="ka-GE" sz="5600" i="1" dirty="0">
                <a:solidFill>
                  <a:schemeClr val="bg1"/>
                </a:solidFill>
                <a:latin typeface="Sylfaen" panose="010A0502050306030303" pitchFamily="18" charset="0"/>
              </a:rPr>
              <a:t> </a:t>
            </a:r>
            <a:r>
              <a:rPr lang="ka-GE" sz="5600" i="1" dirty="0" err="1">
                <a:solidFill>
                  <a:schemeClr val="bg1"/>
                </a:solidFill>
                <a:latin typeface="Sylfaen" panose="010A0502050306030303" pitchFamily="18" charset="0"/>
              </a:rPr>
              <a:t>Service</a:t>
            </a:r>
            <a:r>
              <a:rPr lang="ka-GE" sz="5600" i="1" dirty="0">
                <a:solidFill>
                  <a:schemeClr val="bg1"/>
                </a:solidFill>
                <a:latin typeface="Sylfaen" panose="010A0502050306030303" pitchFamily="18" charset="0"/>
              </a:rPr>
              <a:t> </a:t>
            </a:r>
            <a:r>
              <a:rPr lang="ka-GE" sz="5600" i="1" dirty="0" err="1">
                <a:solidFill>
                  <a:schemeClr val="bg1"/>
                </a:solidFill>
                <a:latin typeface="Sylfaen" panose="010A0502050306030303" pitchFamily="18" charset="0"/>
              </a:rPr>
              <a:t>Agency</a:t>
            </a:r>
            <a:r>
              <a:rPr lang="en-US" sz="5600" i="1" dirty="0">
                <a:solidFill>
                  <a:schemeClr val="bg1"/>
                </a:solidFill>
                <a:latin typeface="Sylfaen" panose="010A0502050306030303" pitchFamily="18" charset="0"/>
              </a:rPr>
              <a:t> of Georgia,</a:t>
            </a:r>
            <a:r>
              <a:rPr lang="ka-GE" sz="5600" i="1" dirty="0">
                <a:solidFill>
                  <a:schemeClr val="bg1"/>
                </a:solidFill>
                <a:latin typeface="Sylfaen" panose="010A0502050306030303" pitchFamily="18" charset="0"/>
              </a:rPr>
              <a:t> </a:t>
            </a:r>
            <a:r>
              <a:rPr lang="ka-GE" sz="5600" i="1" dirty="0" err="1">
                <a:solidFill>
                  <a:schemeClr val="bg1"/>
                </a:solidFill>
                <a:latin typeface="Sylfaen" panose="010A0502050306030303" pitchFamily="18" charset="0"/>
              </a:rPr>
              <a:t>Employment</a:t>
            </a:r>
            <a:r>
              <a:rPr lang="ka-GE" sz="5600" i="1" dirty="0">
                <a:solidFill>
                  <a:schemeClr val="bg1"/>
                </a:solidFill>
                <a:latin typeface="Sylfaen" panose="010A0502050306030303" pitchFamily="18" charset="0"/>
              </a:rPr>
              <a:t> </a:t>
            </a:r>
            <a:r>
              <a:rPr lang="ka-GE" sz="5600" i="1" dirty="0" err="1">
                <a:solidFill>
                  <a:schemeClr val="bg1"/>
                </a:solidFill>
                <a:latin typeface="Sylfaen" panose="010A0502050306030303" pitchFamily="18" charset="0"/>
              </a:rPr>
              <a:t>Programs</a:t>
            </a:r>
            <a:r>
              <a:rPr lang="ka-GE" sz="5600" i="1" dirty="0">
                <a:solidFill>
                  <a:schemeClr val="bg1"/>
                </a:solidFill>
                <a:latin typeface="Sylfaen" panose="010A0502050306030303" pitchFamily="18" charset="0"/>
              </a:rPr>
              <a:t> </a:t>
            </a:r>
            <a:r>
              <a:rPr lang="ka-GE" sz="5600" i="1" dirty="0" err="1">
                <a:solidFill>
                  <a:schemeClr val="bg1"/>
                </a:solidFill>
                <a:latin typeface="Sylfaen" panose="010A0502050306030303" pitchFamily="18" charset="0"/>
              </a:rPr>
              <a:t>Department</a:t>
            </a:r>
            <a:r>
              <a:rPr lang="ka-GE" sz="5600" i="1" dirty="0">
                <a:solidFill>
                  <a:schemeClr val="bg1"/>
                </a:solidFill>
                <a:latin typeface="Sylfaen" panose="010A0502050306030303" pitchFamily="18" charset="0"/>
              </a:rPr>
              <a:t>.</a:t>
            </a:r>
            <a:endParaRPr lang="en-US" sz="5600" i="1" dirty="0">
              <a:solidFill>
                <a:schemeClr val="bg1"/>
              </a:solidFill>
              <a:latin typeface="Sylfaen" panose="010A0502050306030303" pitchFamily="18" charset="0"/>
            </a:endParaRPr>
          </a:p>
          <a:p>
            <a:pPr marL="0" indent="0" algn="just">
              <a:lnSpc>
                <a:spcPct val="110000"/>
              </a:lnSpc>
              <a:buNone/>
            </a:pPr>
            <a:r>
              <a:rPr lang="en-US" sz="8400" b="1" u="sng" dirty="0" smtClean="0">
                <a:solidFill>
                  <a:schemeClr val="bg1"/>
                </a:solidFill>
                <a:latin typeface="Sylfaen" panose="010A0502050306030303" pitchFamily="18" charset="0"/>
              </a:rPr>
              <a:t>Step </a:t>
            </a:r>
            <a:r>
              <a:rPr lang="en-US" sz="8400" b="1" u="sng" dirty="0">
                <a:solidFill>
                  <a:schemeClr val="bg1"/>
                </a:solidFill>
                <a:latin typeface="Sylfaen" panose="010A0502050306030303" pitchFamily="18" charset="0"/>
              </a:rPr>
              <a:t>6</a:t>
            </a:r>
            <a:r>
              <a:rPr lang="ka-GE" sz="8400" b="1" u="sng" dirty="0">
                <a:solidFill>
                  <a:schemeClr val="bg1"/>
                </a:solidFill>
                <a:latin typeface="Sylfaen" panose="010A0502050306030303" pitchFamily="18" charset="0"/>
              </a:rPr>
              <a:t>:</a:t>
            </a:r>
            <a:endParaRPr lang="en-US" sz="8400" b="1" u="sng" dirty="0">
              <a:solidFill>
                <a:schemeClr val="bg1"/>
              </a:solidFill>
              <a:latin typeface="Sylfaen" panose="010A0502050306030303" pitchFamily="18" charset="0"/>
            </a:endParaRPr>
          </a:p>
          <a:p>
            <a:pPr marL="0" indent="0" algn="just">
              <a:lnSpc>
                <a:spcPct val="110000"/>
              </a:lnSpc>
              <a:buNone/>
            </a:pPr>
            <a:r>
              <a:rPr lang="ka-GE" sz="8400" u="sng" dirty="0" err="1">
                <a:solidFill>
                  <a:schemeClr val="bg1"/>
                </a:solidFill>
                <a:latin typeface="Sylfaen" panose="010A0502050306030303" pitchFamily="18" charset="0"/>
              </a:rPr>
              <a:t>Review</a:t>
            </a:r>
            <a:r>
              <a:rPr lang="ka-GE" sz="8400" u="sng" dirty="0">
                <a:solidFill>
                  <a:schemeClr val="bg1"/>
                </a:solidFill>
                <a:latin typeface="Sylfaen" panose="010A0502050306030303" pitchFamily="18" charset="0"/>
              </a:rPr>
              <a:t> of </a:t>
            </a:r>
            <a:r>
              <a:rPr lang="ka-GE" sz="8400" u="sng" dirty="0" err="1">
                <a:solidFill>
                  <a:schemeClr val="bg1"/>
                </a:solidFill>
                <a:latin typeface="Sylfaen" panose="010A0502050306030303" pitchFamily="18" charset="0"/>
              </a:rPr>
              <a:t>candidates</a:t>
            </a:r>
            <a:r>
              <a:rPr lang="ka-GE" sz="8400" u="sng" dirty="0">
                <a:solidFill>
                  <a:schemeClr val="bg1"/>
                </a:solidFill>
                <a:latin typeface="Sylfaen" panose="010A0502050306030303" pitchFamily="18" charset="0"/>
              </a:rPr>
              <a:t> </a:t>
            </a:r>
            <a:r>
              <a:rPr lang="ka-GE" sz="8400" u="sng" dirty="0" err="1">
                <a:solidFill>
                  <a:schemeClr val="bg1"/>
                </a:solidFill>
                <a:latin typeface="Sylfaen" panose="010A0502050306030303" pitchFamily="18" charset="0"/>
              </a:rPr>
              <a:t>resumes</a:t>
            </a:r>
            <a:r>
              <a:rPr lang="en-US" sz="8400" u="sng" dirty="0">
                <a:solidFill>
                  <a:schemeClr val="bg1"/>
                </a:solidFill>
                <a:latin typeface="Sylfaen" panose="010A0502050306030303" pitchFamily="18" charset="0"/>
              </a:rPr>
              <a:t>/applications at special commission</a:t>
            </a:r>
            <a:r>
              <a:rPr lang="ka-GE" sz="8400" u="sng" dirty="0">
                <a:solidFill>
                  <a:schemeClr val="bg1"/>
                </a:solidFill>
                <a:latin typeface="Sylfaen" panose="010A0502050306030303" pitchFamily="18" charset="0"/>
              </a:rPr>
              <a:t>; </a:t>
            </a:r>
            <a:endParaRPr lang="en-US" sz="8400" u="sng" dirty="0">
              <a:solidFill>
                <a:schemeClr val="bg1"/>
              </a:solidFill>
              <a:latin typeface="Sylfaen" panose="010A0502050306030303" pitchFamily="18" charset="0"/>
            </a:endParaRPr>
          </a:p>
          <a:p>
            <a:pPr marL="0" indent="0">
              <a:lnSpc>
                <a:spcPct val="110000"/>
              </a:lnSpc>
              <a:buNone/>
            </a:pPr>
            <a:r>
              <a:rPr lang="ka-GE" sz="5600" i="1" dirty="0">
                <a:solidFill>
                  <a:schemeClr val="bg1"/>
                </a:solidFill>
                <a:latin typeface="Sylfaen" panose="010A0502050306030303" pitchFamily="18" charset="0"/>
              </a:rPr>
              <a:t>Responsible Agency: Department of Labor and Employment Policy of the Ministry of </a:t>
            </a:r>
            <a:r>
              <a:rPr lang="en-US" sz="5600" i="1" dirty="0">
                <a:solidFill>
                  <a:schemeClr val="bg1"/>
                </a:solidFill>
                <a:latin typeface="Sylfaen" panose="010A0502050306030303" pitchFamily="18" charset="0"/>
              </a:rPr>
              <a:t>Internally Displaced Persons From The </a:t>
            </a:r>
            <a:r>
              <a:rPr lang="en-US" sz="5600" i="1" dirty="0" smtClean="0">
                <a:solidFill>
                  <a:schemeClr val="bg1"/>
                </a:solidFill>
                <a:latin typeface="Sylfaen" panose="010A0502050306030303" pitchFamily="18" charset="0"/>
              </a:rPr>
              <a:t> Occupied Territories, </a:t>
            </a:r>
            <a:r>
              <a:rPr lang="ka-GE" sz="5600" i="1" dirty="0" smtClean="0">
                <a:solidFill>
                  <a:schemeClr val="bg1"/>
                </a:solidFill>
                <a:latin typeface="Sylfaen" panose="010A0502050306030303" pitchFamily="18" charset="0"/>
              </a:rPr>
              <a:t>Labor</a:t>
            </a:r>
            <a:r>
              <a:rPr lang="ka-GE" sz="5600" i="1" dirty="0">
                <a:solidFill>
                  <a:schemeClr val="bg1"/>
                </a:solidFill>
                <a:latin typeface="Sylfaen" panose="010A0502050306030303" pitchFamily="18" charset="0"/>
              </a:rPr>
              <a:t>, Health and Social Affairs of Georgia</a:t>
            </a:r>
            <a:r>
              <a:rPr lang="en-US" sz="5600" i="1" dirty="0">
                <a:solidFill>
                  <a:schemeClr val="bg1"/>
                </a:solidFill>
                <a:latin typeface="Sylfaen" panose="010A0502050306030303" pitchFamily="18" charset="0"/>
              </a:rPr>
              <a:t>. </a:t>
            </a:r>
          </a:p>
          <a:p>
            <a:endParaRPr lang="en-US" dirty="0"/>
          </a:p>
        </p:txBody>
      </p:sp>
      <p:sp>
        <p:nvSpPr>
          <p:cNvPr id="8" name="Text Placeholder 4"/>
          <p:cNvSpPr>
            <a:spLocks noGrp="1"/>
          </p:cNvSpPr>
          <p:nvPr>
            <p:ph type="body" idx="1"/>
          </p:nvPr>
        </p:nvSpPr>
        <p:spPr>
          <a:xfrm>
            <a:off x="971550" y="685800"/>
            <a:ext cx="9348788" cy="1082040"/>
          </a:xfrm>
        </p:spPr>
        <p:txBody>
          <a:bodyPr/>
          <a:lstStyle/>
          <a:p>
            <a:endParaRPr lang="ka-GE" b="1" dirty="0" smtClean="0">
              <a:solidFill>
                <a:schemeClr val="bg1"/>
              </a:solidFill>
            </a:endParaRPr>
          </a:p>
          <a:p>
            <a:pPr algn="ctr"/>
            <a:r>
              <a:rPr lang="en-US" b="1" dirty="0" smtClean="0">
                <a:solidFill>
                  <a:schemeClr val="bg1"/>
                </a:solidFill>
              </a:rPr>
              <a:t>Temporary </a:t>
            </a:r>
            <a:r>
              <a:rPr lang="en-US" b="1" dirty="0">
                <a:solidFill>
                  <a:schemeClr val="bg1"/>
                </a:solidFill>
              </a:rPr>
              <a:t>Legal Employment Model abroad with Participation of Georgian State </a:t>
            </a:r>
            <a:r>
              <a:rPr lang="en-US" b="1" dirty="0" smtClean="0">
                <a:solidFill>
                  <a:schemeClr val="bg1"/>
                </a:solidFill>
              </a:rPr>
              <a:t>Agencies</a:t>
            </a:r>
          </a:p>
          <a:p>
            <a:endParaRPr lang="ka-GE" dirty="0" smtClean="0"/>
          </a:p>
        </p:txBody>
      </p:sp>
    </p:spTree>
    <p:extLst>
      <p:ext uri="{BB962C8B-B14F-4D97-AF65-F5344CB8AC3E}">
        <p14:creationId xmlns:p14="http://schemas.microsoft.com/office/powerpoint/2010/main" val="1713246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61238" y="-106326"/>
            <a:ext cx="10473070" cy="2057338"/>
          </a:xfrm>
        </p:spPr>
        <p:txBody>
          <a:bodyPr/>
          <a:lstStyle/>
          <a:p>
            <a:endParaRPr lang="ka-GE" dirty="0"/>
          </a:p>
          <a:p>
            <a:endParaRPr lang="ka-GE" b="1" dirty="0" smtClean="0">
              <a:solidFill>
                <a:schemeClr val="bg1"/>
              </a:solidFill>
            </a:endParaRPr>
          </a:p>
          <a:p>
            <a:endParaRPr lang="ka-GE" b="1" dirty="0">
              <a:solidFill>
                <a:schemeClr val="bg1"/>
              </a:solidFill>
            </a:endParaRPr>
          </a:p>
          <a:p>
            <a:endParaRPr lang="ka-GE" b="1" dirty="0" smtClean="0">
              <a:solidFill>
                <a:schemeClr val="bg1"/>
              </a:solidFill>
            </a:endParaRPr>
          </a:p>
          <a:p>
            <a:endParaRPr lang="ka-GE" b="1" dirty="0">
              <a:solidFill>
                <a:schemeClr val="bg1"/>
              </a:solidFill>
            </a:endParaRPr>
          </a:p>
          <a:p>
            <a:endParaRPr lang="ka-GE" b="1" dirty="0" smtClean="0">
              <a:solidFill>
                <a:schemeClr val="bg1"/>
              </a:solidFill>
            </a:endParaRPr>
          </a:p>
          <a:p>
            <a:r>
              <a:rPr lang="en-US" b="1" dirty="0" smtClean="0">
                <a:solidFill>
                  <a:schemeClr val="bg1"/>
                </a:solidFill>
              </a:rPr>
              <a:t>Temporary </a:t>
            </a:r>
            <a:r>
              <a:rPr lang="en-US" b="1" dirty="0">
                <a:solidFill>
                  <a:schemeClr val="bg1"/>
                </a:solidFill>
              </a:rPr>
              <a:t>Legal Employment Model abroad with Participation of Georgian State Agencies</a:t>
            </a:r>
          </a:p>
          <a:p>
            <a:endParaRPr lang="en-US" dirty="0"/>
          </a:p>
        </p:txBody>
      </p:sp>
      <p:sp>
        <p:nvSpPr>
          <p:cNvPr id="4" name="Content Placeholder 3"/>
          <p:cNvSpPr>
            <a:spLocks noGrp="1"/>
          </p:cNvSpPr>
          <p:nvPr>
            <p:ph sz="half" idx="2"/>
          </p:nvPr>
        </p:nvSpPr>
        <p:spPr>
          <a:xfrm>
            <a:off x="361507" y="1584251"/>
            <a:ext cx="11174819" cy="4795283"/>
          </a:xfrm>
        </p:spPr>
        <p:txBody>
          <a:bodyPr>
            <a:normAutofit fontScale="70000" lnSpcReduction="20000"/>
          </a:bodyPr>
          <a:lstStyle/>
          <a:p>
            <a:pPr marL="0" indent="0">
              <a:lnSpc>
                <a:spcPct val="110000"/>
              </a:lnSpc>
              <a:buNone/>
            </a:pPr>
            <a:r>
              <a:rPr lang="en-US" sz="2700" b="1" u="sng" dirty="0">
                <a:solidFill>
                  <a:schemeClr val="bg1"/>
                </a:solidFill>
                <a:latin typeface="Sylfaen" panose="010A0502050306030303" pitchFamily="18" charset="0"/>
              </a:rPr>
              <a:t>Step 7:</a:t>
            </a:r>
          </a:p>
          <a:p>
            <a:pPr marL="0" indent="0">
              <a:lnSpc>
                <a:spcPct val="110000"/>
              </a:lnSpc>
              <a:buNone/>
            </a:pPr>
            <a:r>
              <a:rPr lang="ka-GE" sz="2700" u="sng" dirty="0" err="1">
                <a:solidFill>
                  <a:schemeClr val="bg1"/>
                </a:solidFill>
                <a:latin typeface="Sylfaen" panose="010A0502050306030303" pitchFamily="18" charset="0"/>
              </a:rPr>
              <a:t>Preparation</a:t>
            </a:r>
            <a:r>
              <a:rPr lang="ka-GE" sz="2700" u="sng" dirty="0">
                <a:solidFill>
                  <a:schemeClr val="bg1"/>
                </a:solidFill>
                <a:latin typeface="Sylfaen" panose="010A0502050306030303" pitchFamily="18" charset="0"/>
              </a:rPr>
              <a:t> of </a:t>
            </a:r>
            <a:r>
              <a:rPr lang="ka-GE" sz="2700" u="sng" dirty="0" err="1">
                <a:solidFill>
                  <a:schemeClr val="bg1"/>
                </a:solidFill>
                <a:latin typeface="Sylfaen" panose="010A0502050306030303" pitchFamily="18" charset="0"/>
              </a:rPr>
              <a:t>final</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versions</a:t>
            </a:r>
            <a:r>
              <a:rPr lang="en-US" sz="2700" u="sng" dirty="0">
                <a:solidFill>
                  <a:schemeClr val="bg1"/>
                </a:solidFill>
                <a:latin typeface="Sylfaen" panose="010A0502050306030303" pitchFamily="18" charset="0"/>
              </a:rPr>
              <a:t> of resumes</a:t>
            </a:r>
            <a:r>
              <a:rPr lang="ka-GE" sz="2700" u="sng" dirty="0">
                <a:solidFill>
                  <a:schemeClr val="bg1"/>
                </a:solidFill>
                <a:latin typeface="Sylfaen" panose="010A0502050306030303" pitchFamily="18" charset="0"/>
              </a:rPr>
              <a:t> of </a:t>
            </a:r>
            <a:r>
              <a:rPr lang="ka-GE" sz="2700" u="sng" dirty="0" err="1">
                <a:solidFill>
                  <a:schemeClr val="bg1"/>
                </a:solidFill>
                <a:latin typeface="Sylfaen" panose="010A0502050306030303" pitchFamily="18" charset="0"/>
              </a:rPr>
              <a:t>the</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selected</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candidates</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and</a:t>
            </a:r>
            <a:r>
              <a:rPr lang="ka-GE" sz="2700" u="sng" dirty="0">
                <a:solidFill>
                  <a:schemeClr val="bg1"/>
                </a:solidFill>
                <a:latin typeface="Sylfaen" panose="010A0502050306030303" pitchFamily="18" charset="0"/>
              </a:rPr>
              <a:t> </a:t>
            </a:r>
            <a:r>
              <a:rPr lang="en-US" sz="2700" u="sng" dirty="0">
                <a:solidFill>
                  <a:schemeClr val="bg1"/>
                </a:solidFill>
                <a:latin typeface="Sylfaen" panose="010A0502050306030303" pitchFamily="18" charset="0"/>
              </a:rPr>
              <a:t>providing</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them</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to</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the</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employer</a:t>
            </a:r>
            <a:r>
              <a:rPr lang="ka-GE" sz="2700" u="sng" dirty="0">
                <a:solidFill>
                  <a:schemeClr val="bg1"/>
                </a:solidFill>
                <a:latin typeface="Sylfaen" panose="010A0502050306030303" pitchFamily="18" charset="0"/>
              </a:rPr>
              <a:t>.</a:t>
            </a:r>
            <a:endParaRPr lang="en-US" sz="2700" u="sng" dirty="0">
              <a:solidFill>
                <a:schemeClr val="bg1"/>
              </a:solidFill>
              <a:latin typeface="Sylfaen" panose="010A0502050306030303" pitchFamily="18" charset="0"/>
            </a:endParaRPr>
          </a:p>
          <a:p>
            <a:pPr marL="0" indent="0">
              <a:lnSpc>
                <a:spcPct val="110000"/>
              </a:lnSpc>
              <a:buNone/>
            </a:pPr>
            <a:r>
              <a:rPr lang="ka-GE" i="1" dirty="0">
                <a:solidFill>
                  <a:schemeClr val="bg1"/>
                </a:solidFill>
                <a:latin typeface="Sylfaen" panose="010A0502050306030303" pitchFamily="18" charset="0"/>
              </a:rPr>
              <a:t>Responsible Agency: Department of Labor and Employment Policy of the Ministry of </a:t>
            </a:r>
            <a:r>
              <a:rPr lang="en-US" i="1" dirty="0">
                <a:solidFill>
                  <a:schemeClr val="bg1"/>
                </a:solidFill>
                <a:latin typeface="Sylfaen" panose="010A0502050306030303" pitchFamily="18" charset="0"/>
              </a:rPr>
              <a:t>Internally Displaced Persons From The </a:t>
            </a:r>
            <a:r>
              <a:rPr lang="en-US" i="1" dirty="0" smtClean="0">
                <a:solidFill>
                  <a:schemeClr val="bg1"/>
                </a:solidFill>
                <a:latin typeface="Sylfaen" panose="010A0502050306030303" pitchFamily="18" charset="0"/>
              </a:rPr>
              <a:t> Occupied Territories, </a:t>
            </a:r>
            <a:r>
              <a:rPr lang="ka-GE" i="1" dirty="0" smtClean="0">
                <a:solidFill>
                  <a:schemeClr val="bg1"/>
                </a:solidFill>
                <a:latin typeface="Sylfaen" panose="010A0502050306030303" pitchFamily="18" charset="0"/>
              </a:rPr>
              <a:t>Labor</a:t>
            </a:r>
            <a:r>
              <a:rPr lang="ka-GE" i="1" dirty="0">
                <a:solidFill>
                  <a:schemeClr val="bg1"/>
                </a:solidFill>
                <a:latin typeface="Sylfaen" panose="010A0502050306030303" pitchFamily="18" charset="0"/>
              </a:rPr>
              <a:t>, Health and Social Affairs of Georgia</a:t>
            </a:r>
            <a:r>
              <a:rPr lang="en-US" i="1" dirty="0">
                <a:solidFill>
                  <a:schemeClr val="bg1"/>
                </a:solidFill>
                <a:latin typeface="Sylfaen" panose="010A0502050306030303" pitchFamily="18" charset="0"/>
              </a:rPr>
              <a:t>. </a:t>
            </a:r>
          </a:p>
          <a:p>
            <a:pPr marL="0" indent="0">
              <a:lnSpc>
                <a:spcPct val="110000"/>
              </a:lnSpc>
              <a:buNone/>
            </a:pPr>
            <a:r>
              <a:rPr lang="en-US" sz="2700" b="1" u="sng" dirty="0">
                <a:solidFill>
                  <a:schemeClr val="bg1"/>
                </a:solidFill>
                <a:latin typeface="Sylfaen" panose="010A0502050306030303" pitchFamily="18" charset="0"/>
              </a:rPr>
              <a:t>Step 8: </a:t>
            </a:r>
          </a:p>
          <a:p>
            <a:pPr marL="0" indent="0">
              <a:lnSpc>
                <a:spcPct val="110000"/>
              </a:lnSpc>
              <a:buNone/>
            </a:pPr>
            <a:r>
              <a:rPr lang="ka-GE" sz="2700" u="sng" dirty="0" err="1">
                <a:solidFill>
                  <a:schemeClr val="bg1"/>
                </a:solidFill>
                <a:latin typeface="Sylfaen" panose="010A0502050306030303" pitchFamily="18" charset="0"/>
              </a:rPr>
              <a:t>Communication</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with</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foreign</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employers</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and</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informing</a:t>
            </a:r>
            <a:r>
              <a:rPr lang="en-US" sz="2700" u="sng" dirty="0">
                <a:solidFill>
                  <a:schemeClr val="bg1"/>
                </a:solidFill>
                <a:latin typeface="Sylfaen" panose="010A0502050306030303" pitchFamily="18" charset="0"/>
              </a:rPr>
              <a:t> selected</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candidates</a:t>
            </a:r>
            <a:r>
              <a:rPr lang="ka-GE" sz="2700" u="sng" dirty="0">
                <a:solidFill>
                  <a:schemeClr val="bg1"/>
                </a:solidFill>
                <a:latin typeface="Sylfaen" panose="010A0502050306030303" pitchFamily="18" charset="0"/>
              </a:rPr>
              <a:t> </a:t>
            </a:r>
            <a:r>
              <a:rPr lang="en-US" sz="2700" u="sng" dirty="0">
                <a:solidFill>
                  <a:schemeClr val="bg1"/>
                </a:solidFill>
                <a:latin typeface="Sylfaen" panose="010A0502050306030303" pitchFamily="18" charset="0"/>
              </a:rPr>
              <a:t>on </a:t>
            </a:r>
            <a:r>
              <a:rPr lang="ka-GE" sz="2700" u="sng" dirty="0" err="1">
                <a:solidFill>
                  <a:schemeClr val="bg1"/>
                </a:solidFill>
                <a:latin typeface="Sylfaen" panose="010A0502050306030303" pitchFamily="18" charset="0"/>
              </a:rPr>
              <a:t>results</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and</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departure</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procedures</a:t>
            </a:r>
            <a:r>
              <a:rPr lang="en-US" sz="2700" u="sng" dirty="0">
                <a:solidFill>
                  <a:schemeClr val="bg1"/>
                </a:solidFill>
                <a:latin typeface="Sylfaen" panose="010A0502050306030303" pitchFamily="18" charset="0"/>
              </a:rPr>
              <a:t>.</a:t>
            </a:r>
          </a:p>
          <a:p>
            <a:pPr marL="0" indent="0">
              <a:lnSpc>
                <a:spcPct val="110000"/>
              </a:lnSpc>
              <a:buNone/>
            </a:pPr>
            <a:r>
              <a:rPr lang="ka-GE" i="1" dirty="0">
                <a:solidFill>
                  <a:schemeClr val="bg1"/>
                </a:solidFill>
                <a:latin typeface="Sylfaen" panose="010A0502050306030303" pitchFamily="18" charset="0"/>
              </a:rPr>
              <a:t>Responsible Agency: Department of Labor and Employment Policy of the Ministry of </a:t>
            </a:r>
            <a:r>
              <a:rPr lang="en-US" i="1" dirty="0">
                <a:solidFill>
                  <a:schemeClr val="bg1"/>
                </a:solidFill>
                <a:latin typeface="Sylfaen" panose="010A0502050306030303" pitchFamily="18" charset="0"/>
              </a:rPr>
              <a:t>Internally Displaced Persons From The </a:t>
            </a:r>
            <a:r>
              <a:rPr lang="en-US" i="1" dirty="0" smtClean="0">
                <a:solidFill>
                  <a:schemeClr val="bg1"/>
                </a:solidFill>
                <a:latin typeface="Sylfaen" panose="010A0502050306030303" pitchFamily="18" charset="0"/>
              </a:rPr>
              <a:t> Occupied Territories, </a:t>
            </a:r>
            <a:r>
              <a:rPr lang="ka-GE" i="1" dirty="0" smtClean="0">
                <a:solidFill>
                  <a:schemeClr val="bg1"/>
                </a:solidFill>
                <a:latin typeface="Sylfaen" panose="010A0502050306030303" pitchFamily="18" charset="0"/>
              </a:rPr>
              <a:t>Labor</a:t>
            </a:r>
            <a:r>
              <a:rPr lang="ka-GE" i="1" dirty="0">
                <a:solidFill>
                  <a:schemeClr val="bg1"/>
                </a:solidFill>
                <a:latin typeface="Sylfaen" panose="010A0502050306030303" pitchFamily="18" charset="0"/>
              </a:rPr>
              <a:t>, Health and Social Affairs of Georgia</a:t>
            </a:r>
            <a:r>
              <a:rPr lang="en-US" i="1" dirty="0">
                <a:solidFill>
                  <a:schemeClr val="bg1"/>
                </a:solidFill>
                <a:latin typeface="Sylfaen" panose="010A0502050306030303" pitchFamily="18" charset="0"/>
              </a:rPr>
              <a:t>. </a:t>
            </a:r>
          </a:p>
          <a:p>
            <a:pPr marL="0" indent="0">
              <a:lnSpc>
                <a:spcPct val="110000"/>
              </a:lnSpc>
              <a:buNone/>
            </a:pPr>
            <a:r>
              <a:rPr lang="en-US" i="1" dirty="0">
                <a:solidFill>
                  <a:schemeClr val="bg1"/>
                </a:solidFill>
                <a:latin typeface="Sylfaen" panose="010A0502050306030303" pitchFamily="18" charset="0"/>
              </a:rPr>
              <a:t> </a:t>
            </a:r>
            <a:r>
              <a:rPr lang="en-US" sz="2700" b="1" u="sng" dirty="0" smtClean="0">
                <a:solidFill>
                  <a:schemeClr val="bg1"/>
                </a:solidFill>
                <a:latin typeface="Sylfaen" panose="010A0502050306030303" pitchFamily="18" charset="0"/>
              </a:rPr>
              <a:t>Step </a:t>
            </a:r>
            <a:r>
              <a:rPr lang="en-US" sz="2700" b="1" u="sng" dirty="0">
                <a:solidFill>
                  <a:schemeClr val="bg1"/>
                </a:solidFill>
                <a:latin typeface="Sylfaen" panose="010A0502050306030303" pitchFamily="18" charset="0"/>
              </a:rPr>
              <a:t>9:</a:t>
            </a:r>
          </a:p>
          <a:p>
            <a:pPr marL="0" indent="0">
              <a:lnSpc>
                <a:spcPct val="110000"/>
              </a:lnSpc>
              <a:buNone/>
            </a:pPr>
            <a:r>
              <a:rPr lang="en-US" sz="2700" u="sng" dirty="0">
                <a:solidFill>
                  <a:schemeClr val="bg1"/>
                </a:solidFill>
                <a:latin typeface="Sylfaen" panose="010A0502050306030303" pitchFamily="18" charset="0"/>
              </a:rPr>
              <a:t>Pre-departure orientation of selected candidates (special </a:t>
            </a:r>
            <a:r>
              <a:rPr lang="ka-GE" sz="2700" u="sng" dirty="0" err="1">
                <a:solidFill>
                  <a:schemeClr val="bg1"/>
                </a:solidFill>
                <a:latin typeface="Sylfaen" panose="010A0502050306030303" pitchFamily="18" charset="0"/>
              </a:rPr>
              <a:t>training</a:t>
            </a:r>
            <a:r>
              <a:rPr lang="en-US" sz="2700" u="sng" dirty="0">
                <a:solidFill>
                  <a:schemeClr val="bg1"/>
                </a:solidFill>
                <a:latin typeface="Sylfaen" panose="010A0502050306030303" pitchFamily="18" charset="0"/>
              </a:rPr>
              <a:t>s) and assistance in </a:t>
            </a:r>
            <a:r>
              <a:rPr lang="ka-GE" sz="2700" u="sng" dirty="0" err="1">
                <a:solidFill>
                  <a:schemeClr val="bg1"/>
                </a:solidFill>
                <a:latin typeface="Sylfaen" panose="010A0502050306030303" pitchFamily="18" charset="0"/>
              </a:rPr>
              <a:t>preparation</a:t>
            </a:r>
            <a:r>
              <a:rPr lang="ka-GE" sz="2700" u="sng" dirty="0">
                <a:solidFill>
                  <a:schemeClr val="bg1"/>
                </a:solidFill>
                <a:latin typeface="Sylfaen" panose="010A0502050306030303" pitchFamily="18" charset="0"/>
              </a:rPr>
              <a:t> of </a:t>
            </a:r>
            <a:r>
              <a:rPr lang="ka-GE" sz="2700" u="sng" dirty="0" err="1">
                <a:solidFill>
                  <a:schemeClr val="bg1"/>
                </a:solidFill>
                <a:latin typeface="Sylfaen" panose="010A0502050306030303" pitchFamily="18" charset="0"/>
              </a:rPr>
              <a:t>visa</a:t>
            </a:r>
            <a:r>
              <a:rPr lang="ka-GE" sz="2700" u="sng" dirty="0">
                <a:solidFill>
                  <a:schemeClr val="bg1"/>
                </a:solidFill>
                <a:latin typeface="Sylfaen" panose="010A0502050306030303" pitchFamily="18" charset="0"/>
              </a:rPr>
              <a:t> </a:t>
            </a:r>
            <a:r>
              <a:rPr lang="ka-GE" sz="2700" u="sng" dirty="0" err="1">
                <a:solidFill>
                  <a:schemeClr val="bg1"/>
                </a:solidFill>
                <a:latin typeface="Sylfaen" panose="010A0502050306030303" pitchFamily="18" charset="0"/>
              </a:rPr>
              <a:t>documents</a:t>
            </a:r>
            <a:r>
              <a:rPr lang="ka-GE" sz="2700" u="sng" dirty="0">
                <a:solidFill>
                  <a:schemeClr val="bg1"/>
                </a:solidFill>
                <a:latin typeface="Sylfaen" panose="010A0502050306030303" pitchFamily="18" charset="0"/>
              </a:rPr>
              <a:t>.</a:t>
            </a:r>
            <a:endParaRPr lang="en-US" sz="2700" u="sng" dirty="0">
              <a:solidFill>
                <a:schemeClr val="bg1"/>
              </a:solidFill>
              <a:latin typeface="Sylfaen" panose="010A0502050306030303" pitchFamily="18" charset="0"/>
            </a:endParaRPr>
          </a:p>
          <a:p>
            <a:pPr marL="0" indent="0">
              <a:buNone/>
            </a:pPr>
            <a:r>
              <a:rPr lang="ka-GE" i="1" dirty="0">
                <a:solidFill>
                  <a:schemeClr val="bg1"/>
                </a:solidFill>
                <a:latin typeface="Sylfaen" panose="010A0502050306030303" pitchFamily="18" charset="0"/>
              </a:rPr>
              <a:t>Responsible Agency: Department of Labor and Employment Policy of the Ministry of </a:t>
            </a:r>
            <a:r>
              <a:rPr lang="en-US" i="1" dirty="0">
                <a:solidFill>
                  <a:schemeClr val="bg1"/>
                </a:solidFill>
                <a:latin typeface="Sylfaen" panose="010A0502050306030303" pitchFamily="18" charset="0"/>
              </a:rPr>
              <a:t>Internally Displaced Persons From The </a:t>
            </a:r>
            <a:r>
              <a:rPr lang="en-US" i="1" dirty="0" smtClean="0">
                <a:solidFill>
                  <a:schemeClr val="bg1"/>
                </a:solidFill>
                <a:latin typeface="Sylfaen" panose="010A0502050306030303" pitchFamily="18" charset="0"/>
              </a:rPr>
              <a:t> Occupied Territories, </a:t>
            </a:r>
            <a:r>
              <a:rPr lang="ka-GE" i="1" dirty="0" smtClean="0">
                <a:solidFill>
                  <a:schemeClr val="bg1"/>
                </a:solidFill>
                <a:latin typeface="Sylfaen" panose="010A0502050306030303" pitchFamily="18" charset="0"/>
              </a:rPr>
              <a:t>Labor</a:t>
            </a:r>
            <a:r>
              <a:rPr lang="ka-GE" i="1" dirty="0">
                <a:solidFill>
                  <a:schemeClr val="bg1"/>
                </a:solidFill>
                <a:latin typeface="Sylfaen" panose="010A0502050306030303" pitchFamily="18" charset="0"/>
              </a:rPr>
              <a:t>, Health and Social Affairs of Georgia</a:t>
            </a:r>
            <a:r>
              <a:rPr lang="en-US" i="1" dirty="0">
                <a:solidFill>
                  <a:schemeClr val="bg1"/>
                </a:solidFill>
                <a:latin typeface="Sylfaen" panose="010A0502050306030303" pitchFamily="18" charset="0"/>
              </a:rPr>
              <a:t>. </a:t>
            </a:r>
          </a:p>
          <a:p>
            <a:endParaRPr lang="en-US" dirty="0"/>
          </a:p>
        </p:txBody>
      </p:sp>
    </p:spTree>
    <p:extLst>
      <p:ext uri="{BB962C8B-B14F-4D97-AF65-F5344CB8AC3E}">
        <p14:creationId xmlns:p14="http://schemas.microsoft.com/office/powerpoint/2010/main" val="1194175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59219" y="1435395"/>
            <a:ext cx="10866473" cy="4944140"/>
          </a:xfrm>
        </p:spPr>
        <p:txBody>
          <a:bodyPr>
            <a:normAutofit fontScale="62500" lnSpcReduction="20000"/>
          </a:bodyPr>
          <a:lstStyle/>
          <a:p>
            <a:pPr marL="0" indent="0">
              <a:lnSpc>
                <a:spcPct val="110000"/>
              </a:lnSpc>
              <a:buNone/>
            </a:pPr>
            <a:r>
              <a:rPr lang="en-US" sz="3200" b="1" u="sng" dirty="0">
                <a:solidFill>
                  <a:schemeClr val="bg1"/>
                </a:solidFill>
                <a:latin typeface="Sylfaen" panose="010A0502050306030303" pitchFamily="18" charset="0"/>
              </a:rPr>
              <a:t>Step 10:</a:t>
            </a:r>
          </a:p>
          <a:p>
            <a:pPr marL="0" indent="0">
              <a:lnSpc>
                <a:spcPct val="110000"/>
              </a:lnSpc>
              <a:buNone/>
            </a:pPr>
            <a:r>
              <a:rPr lang="ka-GE" sz="3200" dirty="0" err="1">
                <a:solidFill>
                  <a:schemeClr val="bg1"/>
                </a:solidFill>
                <a:latin typeface="Sylfaen" panose="010A0502050306030303" pitchFamily="18" charset="0"/>
              </a:rPr>
              <a:t>Maintain</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database</a:t>
            </a:r>
            <a:r>
              <a:rPr lang="ka-GE" sz="3200" dirty="0">
                <a:solidFill>
                  <a:schemeClr val="bg1"/>
                </a:solidFill>
                <a:latin typeface="Sylfaen" panose="010A0502050306030303" pitchFamily="18" charset="0"/>
              </a:rPr>
              <a:t> of Georgian </a:t>
            </a:r>
            <a:r>
              <a:rPr lang="ka-GE" sz="3200" dirty="0" err="1">
                <a:solidFill>
                  <a:schemeClr val="bg1"/>
                </a:solidFill>
                <a:latin typeface="Sylfaen" panose="010A0502050306030303" pitchFamily="18" charset="0"/>
              </a:rPr>
              <a:t>citizens</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temporarily</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legally</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employed</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abroad</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and</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provide</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information</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to</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relevant</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organizations</a:t>
            </a:r>
            <a:r>
              <a:rPr lang="ka-GE" sz="3200" dirty="0">
                <a:solidFill>
                  <a:schemeClr val="bg1"/>
                </a:solidFill>
                <a:latin typeface="Sylfaen" panose="010A0502050306030303" pitchFamily="18" charset="0"/>
              </a:rPr>
              <a:t>.</a:t>
            </a:r>
            <a:endParaRPr lang="en-US" sz="3200" dirty="0">
              <a:solidFill>
                <a:schemeClr val="bg1"/>
              </a:solidFill>
              <a:latin typeface="Sylfaen" panose="010A0502050306030303" pitchFamily="18" charset="0"/>
            </a:endParaRPr>
          </a:p>
          <a:p>
            <a:pPr marL="0" indent="0">
              <a:lnSpc>
                <a:spcPct val="110000"/>
              </a:lnSpc>
              <a:buNone/>
            </a:pPr>
            <a:r>
              <a:rPr lang="ka-GE" i="1" dirty="0">
                <a:solidFill>
                  <a:schemeClr val="bg1"/>
                </a:solidFill>
                <a:latin typeface="Sylfaen" panose="010A0502050306030303" pitchFamily="18" charset="0"/>
              </a:rPr>
              <a:t>Responsible Agency: Department of Labor and Employment Policy of the Ministry of </a:t>
            </a:r>
            <a:r>
              <a:rPr lang="en-US" i="1" dirty="0">
                <a:solidFill>
                  <a:schemeClr val="bg1"/>
                </a:solidFill>
                <a:latin typeface="Sylfaen" panose="010A0502050306030303" pitchFamily="18" charset="0"/>
              </a:rPr>
              <a:t>Internally Displaced Persons From The </a:t>
            </a:r>
            <a:r>
              <a:rPr lang="en-US" i="1" dirty="0" smtClean="0">
                <a:solidFill>
                  <a:schemeClr val="bg1"/>
                </a:solidFill>
                <a:latin typeface="Sylfaen" panose="010A0502050306030303" pitchFamily="18" charset="0"/>
              </a:rPr>
              <a:t>Occupied Territories, </a:t>
            </a:r>
            <a:r>
              <a:rPr lang="ka-GE" i="1" dirty="0" smtClean="0">
                <a:solidFill>
                  <a:schemeClr val="bg1"/>
                </a:solidFill>
                <a:latin typeface="Sylfaen" panose="010A0502050306030303" pitchFamily="18" charset="0"/>
              </a:rPr>
              <a:t>Labor</a:t>
            </a:r>
            <a:r>
              <a:rPr lang="ka-GE" i="1" dirty="0">
                <a:solidFill>
                  <a:schemeClr val="bg1"/>
                </a:solidFill>
                <a:latin typeface="Sylfaen" panose="010A0502050306030303" pitchFamily="18" charset="0"/>
              </a:rPr>
              <a:t>, Health and Social Affairs of Georgia</a:t>
            </a:r>
            <a:r>
              <a:rPr lang="en-US" i="1" dirty="0">
                <a:solidFill>
                  <a:schemeClr val="bg1"/>
                </a:solidFill>
                <a:latin typeface="Sylfaen" panose="010A0502050306030303" pitchFamily="18" charset="0"/>
              </a:rPr>
              <a:t>. </a:t>
            </a:r>
          </a:p>
          <a:p>
            <a:pPr marL="0" indent="0">
              <a:lnSpc>
                <a:spcPct val="110000"/>
              </a:lnSpc>
              <a:buNone/>
            </a:pPr>
            <a:r>
              <a:rPr lang="en-US" i="1" dirty="0"/>
              <a:t> </a:t>
            </a:r>
            <a:endParaRPr lang="en-US" sz="2900" b="1" dirty="0">
              <a:solidFill>
                <a:schemeClr val="bg1"/>
              </a:solidFill>
              <a:latin typeface="Sylfaen" panose="010A0502050306030303" pitchFamily="18" charset="0"/>
            </a:endParaRPr>
          </a:p>
          <a:p>
            <a:pPr marL="0" indent="0">
              <a:lnSpc>
                <a:spcPct val="110000"/>
              </a:lnSpc>
              <a:buNone/>
            </a:pPr>
            <a:r>
              <a:rPr lang="en-US" sz="3200" b="1" u="sng" dirty="0">
                <a:solidFill>
                  <a:schemeClr val="bg1"/>
                </a:solidFill>
                <a:latin typeface="Sylfaen" panose="010A0502050306030303" pitchFamily="18" charset="0"/>
              </a:rPr>
              <a:t>Step 11:</a:t>
            </a:r>
          </a:p>
          <a:p>
            <a:pPr marL="0" indent="0">
              <a:lnSpc>
                <a:spcPct val="110000"/>
              </a:lnSpc>
              <a:buNone/>
            </a:pPr>
            <a:r>
              <a:rPr lang="ka-GE" sz="3200" dirty="0" err="1">
                <a:solidFill>
                  <a:schemeClr val="bg1"/>
                </a:solidFill>
                <a:latin typeface="Sylfaen" panose="010A0502050306030303" pitchFamily="18" charset="0"/>
              </a:rPr>
              <a:t>Monitoring</a:t>
            </a:r>
            <a:r>
              <a:rPr lang="ka-GE" sz="3200" dirty="0">
                <a:solidFill>
                  <a:schemeClr val="bg1"/>
                </a:solidFill>
                <a:latin typeface="Sylfaen" panose="010A0502050306030303" pitchFamily="18" charset="0"/>
              </a:rPr>
              <a:t> of </a:t>
            </a:r>
            <a:r>
              <a:rPr lang="ka-GE" sz="3200" dirty="0" err="1">
                <a:solidFill>
                  <a:schemeClr val="bg1"/>
                </a:solidFill>
                <a:latin typeface="Sylfaen" panose="010A0502050306030303" pitchFamily="18" charset="0"/>
              </a:rPr>
              <a:t>labor</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conditions</a:t>
            </a:r>
            <a:r>
              <a:rPr lang="ka-GE" sz="3200" dirty="0">
                <a:solidFill>
                  <a:schemeClr val="bg1"/>
                </a:solidFill>
                <a:latin typeface="Sylfaen" panose="010A0502050306030303" pitchFamily="18" charset="0"/>
              </a:rPr>
              <a:t> of Georgian </a:t>
            </a:r>
            <a:r>
              <a:rPr lang="ka-GE" sz="3200" dirty="0" err="1">
                <a:solidFill>
                  <a:schemeClr val="bg1"/>
                </a:solidFill>
                <a:latin typeface="Sylfaen" panose="010A0502050306030303" pitchFamily="18" charset="0"/>
              </a:rPr>
              <a:t>citizens</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temporarily</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legally</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employed</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abroad</a:t>
            </a:r>
            <a:r>
              <a:rPr lang="ka-GE" sz="3200" dirty="0">
                <a:solidFill>
                  <a:schemeClr val="bg1"/>
                </a:solidFill>
                <a:latin typeface="Sylfaen" panose="010A0502050306030303" pitchFamily="18" charset="0"/>
              </a:rPr>
              <a:t>.</a:t>
            </a:r>
            <a:endParaRPr lang="en-US" sz="3200" dirty="0">
              <a:solidFill>
                <a:schemeClr val="bg1"/>
              </a:solidFill>
              <a:latin typeface="Sylfaen" panose="010A0502050306030303" pitchFamily="18" charset="0"/>
            </a:endParaRPr>
          </a:p>
          <a:p>
            <a:pPr marL="0" indent="0">
              <a:lnSpc>
                <a:spcPct val="110000"/>
              </a:lnSpc>
              <a:buNone/>
            </a:pPr>
            <a:r>
              <a:rPr lang="ka-GE" sz="2100" i="1" dirty="0">
                <a:solidFill>
                  <a:schemeClr val="bg1"/>
                </a:solidFill>
                <a:latin typeface="Sylfaen" panose="010A0502050306030303" pitchFamily="18" charset="0"/>
              </a:rPr>
              <a:t>Responsible Agency: Department of Labor and Employment Policy of the Ministry of </a:t>
            </a:r>
            <a:r>
              <a:rPr lang="en-US" sz="2100" i="1" dirty="0" smtClean="0">
                <a:solidFill>
                  <a:schemeClr val="bg1"/>
                </a:solidFill>
                <a:latin typeface="Sylfaen" panose="010A0502050306030303" pitchFamily="18" charset="0"/>
              </a:rPr>
              <a:t> Internally </a:t>
            </a:r>
            <a:r>
              <a:rPr lang="en-US" sz="2100" i="1" dirty="0">
                <a:solidFill>
                  <a:schemeClr val="bg1"/>
                </a:solidFill>
                <a:latin typeface="Sylfaen" panose="010A0502050306030303" pitchFamily="18" charset="0"/>
              </a:rPr>
              <a:t>Displaced Persons From The 	Occupied </a:t>
            </a:r>
            <a:r>
              <a:rPr lang="en-US" sz="2100" i="1" dirty="0" smtClean="0">
                <a:solidFill>
                  <a:schemeClr val="bg1"/>
                </a:solidFill>
                <a:latin typeface="Sylfaen" panose="010A0502050306030303" pitchFamily="18" charset="0"/>
              </a:rPr>
              <a:t>Territories, </a:t>
            </a:r>
            <a:r>
              <a:rPr lang="ka-GE" sz="2100" i="1" dirty="0" smtClean="0">
                <a:solidFill>
                  <a:schemeClr val="bg1"/>
                </a:solidFill>
                <a:latin typeface="Sylfaen" panose="010A0502050306030303" pitchFamily="18" charset="0"/>
              </a:rPr>
              <a:t>Labor</a:t>
            </a:r>
            <a:r>
              <a:rPr lang="ka-GE" sz="2100" i="1" dirty="0">
                <a:solidFill>
                  <a:schemeClr val="bg1"/>
                </a:solidFill>
                <a:latin typeface="Sylfaen" panose="010A0502050306030303" pitchFamily="18" charset="0"/>
              </a:rPr>
              <a:t>, Health and Social Affairs of Georgia</a:t>
            </a:r>
            <a:r>
              <a:rPr lang="en-US" sz="2100" i="1" dirty="0">
                <a:solidFill>
                  <a:schemeClr val="bg1"/>
                </a:solidFill>
                <a:latin typeface="Sylfaen" panose="010A0502050306030303" pitchFamily="18" charset="0"/>
              </a:rPr>
              <a:t>, </a:t>
            </a:r>
            <a:r>
              <a:rPr lang="ka-GE" sz="2100" i="1" dirty="0">
                <a:solidFill>
                  <a:schemeClr val="bg1"/>
                </a:solidFill>
                <a:latin typeface="Sylfaen" panose="010A0502050306030303" pitchFamily="18" charset="0"/>
              </a:rPr>
              <a:t>in </a:t>
            </a:r>
            <a:r>
              <a:rPr lang="ka-GE" sz="2100" i="1" dirty="0" err="1">
                <a:solidFill>
                  <a:schemeClr val="bg1"/>
                </a:solidFill>
                <a:latin typeface="Sylfaen" panose="010A0502050306030303" pitchFamily="18" charset="0"/>
              </a:rPr>
              <a:t>collaboration</a:t>
            </a:r>
            <a:r>
              <a:rPr lang="ka-GE" sz="2100" i="1" dirty="0">
                <a:solidFill>
                  <a:schemeClr val="bg1"/>
                </a:solidFill>
                <a:latin typeface="Sylfaen" panose="010A0502050306030303" pitchFamily="18" charset="0"/>
              </a:rPr>
              <a:t> </a:t>
            </a:r>
            <a:r>
              <a:rPr lang="ka-GE" sz="2100" i="1" dirty="0" err="1">
                <a:solidFill>
                  <a:schemeClr val="bg1"/>
                </a:solidFill>
                <a:latin typeface="Sylfaen" panose="010A0502050306030303" pitchFamily="18" charset="0"/>
              </a:rPr>
              <a:t>with</a:t>
            </a:r>
            <a:r>
              <a:rPr lang="ka-GE" sz="2100" i="1" dirty="0">
                <a:solidFill>
                  <a:schemeClr val="bg1"/>
                </a:solidFill>
                <a:latin typeface="Sylfaen" panose="010A0502050306030303" pitchFamily="18" charset="0"/>
              </a:rPr>
              <a:t> </a:t>
            </a:r>
            <a:r>
              <a:rPr lang="ka-GE" sz="2100" i="1" dirty="0" err="1">
                <a:solidFill>
                  <a:schemeClr val="bg1"/>
                </a:solidFill>
                <a:latin typeface="Sylfaen" panose="010A0502050306030303" pitchFamily="18" charset="0"/>
              </a:rPr>
              <a:t>relevant</a:t>
            </a:r>
            <a:r>
              <a:rPr lang="ka-GE" sz="2100" i="1" dirty="0">
                <a:solidFill>
                  <a:schemeClr val="bg1"/>
                </a:solidFill>
                <a:latin typeface="Sylfaen" panose="010A0502050306030303" pitchFamily="18" charset="0"/>
              </a:rPr>
              <a:t> </a:t>
            </a:r>
            <a:r>
              <a:rPr lang="ka-GE" sz="2100" i="1" dirty="0" err="1">
                <a:solidFill>
                  <a:schemeClr val="bg1"/>
                </a:solidFill>
                <a:latin typeface="Sylfaen" panose="010A0502050306030303" pitchFamily="18" charset="0"/>
              </a:rPr>
              <a:t>state</a:t>
            </a:r>
            <a:r>
              <a:rPr lang="ka-GE" sz="2100" i="1" dirty="0">
                <a:solidFill>
                  <a:schemeClr val="bg1"/>
                </a:solidFill>
                <a:latin typeface="Sylfaen" panose="010A0502050306030303" pitchFamily="18" charset="0"/>
              </a:rPr>
              <a:t> </a:t>
            </a:r>
            <a:r>
              <a:rPr lang="ka-GE" sz="2100" i="1" dirty="0" err="1">
                <a:solidFill>
                  <a:schemeClr val="bg1"/>
                </a:solidFill>
                <a:latin typeface="Sylfaen" panose="010A0502050306030303" pitchFamily="18" charset="0"/>
              </a:rPr>
              <a:t>agencies</a:t>
            </a:r>
            <a:r>
              <a:rPr lang="ka-GE" sz="2100" i="1" dirty="0">
                <a:solidFill>
                  <a:schemeClr val="bg1"/>
                </a:solidFill>
                <a:latin typeface="Sylfaen" panose="010A0502050306030303" pitchFamily="18" charset="0"/>
              </a:rPr>
              <a:t> of </a:t>
            </a:r>
            <a:r>
              <a:rPr lang="ka-GE" sz="2100" i="1" dirty="0" err="1">
                <a:solidFill>
                  <a:schemeClr val="bg1"/>
                </a:solidFill>
                <a:latin typeface="Sylfaen" panose="010A0502050306030303" pitchFamily="18" charset="0"/>
              </a:rPr>
              <a:t>the</a:t>
            </a:r>
            <a:r>
              <a:rPr lang="ka-GE" sz="2100" i="1" dirty="0">
                <a:solidFill>
                  <a:schemeClr val="bg1"/>
                </a:solidFill>
                <a:latin typeface="Sylfaen" panose="010A0502050306030303" pitchFamily="18" charset="0"/>
              </a:rPr>
              <a:t> </a:t>
            </a:r>
            <a:r>
              <a:rPr lang="ka-GE" sz="2100" i="1" dirty="0" err="1">
                <a:solidFill>
                  <a:schemeClr val="bg1"/>
                </a:solidFill>
                <a:latin typeface="Sylfaen" panose="010A0502050306030303" pitchFamily="18" charset="0"/>
              </a:rPr>
              <a:t>destination</a:t>
            </a:r>
            <a:r>
              <a:rPr lang="ka-GE" sz="2100" i="1" dirty="0">
                <a:solidFill>
                  <a:schemeClr val="bg1"/>
                </a:solidFill>
                <a:latin typeface="Sylfaen" panose="010A0502050306030303" pitchFamily="18" charset="0"/>
              </a:rPr>
              <a:t> </a:t>
            </a:r>
            <a:r>
              <a:rPr lang="ka-GE" sz="2100" i="1" dirty="0" err="1">
                <a:solidFill>
                  <a:schemeClr val="bg1"/>
                </a:solidFill>
                <a:latin typeface="Sylfaen" panose="010A0502050306030303" pitchFamily="18" charset="0"/>
              </a:rPr>
              <a:t>country</a:t>
            </a:r>
            <a:r>
              <a:rPr lang="ka-GE" sz="2100" i="1" dirty="0">
                <a:solidFill>
                  <a:schemeClr val="bg1"/>
                </a:solidFill>
                <a:latin typeface="Sylfaen" panose="010A0502050306030303" pitchFamily="18" charset="0"/>
              </a:rPr>
              <a:t>.</a:t>
            </a:r>
            <a:endParaRPr lang="en-US" sz="2100" i="1" dirty="0">
              <a:solidFill>
                <a:schemeClr val="bg1"/>
              </a:solidFill>
              <a:latin typeface="Sylfaen" panose="010A0502050306030303" pitchFamily="18" charset="0"/>
            </a:endParaRPr>
          </a:p>
          <a:p>
            <a:pPr marL="0" indent="0">
              <a:lnSpc>
                <a:spcPct val="110000"/>
              </a:lnSpc>
              <a:buNone/>
            </a:pPr>
            <a:r>
              <a:rPr lang="en-US" sz="2900" b="1" dirty="0">
                <a:solidFill>
                  <a:schemeClr val="bg1"/>
                </a:solidFill>
                <a:latin typeface="Sylfaen" panose="010A0502050306030303" pitchFamily="18" charset="0"/>
              </a:rPr>
              <a:t> </a:t>
            </a:r>
          </a:p>
          <a:p>
            <a:pPr marL="0" indent="0">
              <a:lnSpc>
                <a:spcPct val="110000"/>
              </a:lnSpc>
              <a:buNone/>
            </a:pPr>
            <a:r>
              <a:rPr lang="en-US" sz="3200" b="1" u="sng" dirty="0">
                <a:solidFill>
                  <a:schemeClr val="bg1"/>
                </a:solidFill>
                <a:latin typeface="Sylfaen" panose="010A0502050306030303" pitchFamily="18" charset="0"/>
              </a:rPr>
              <a:t>Step 12: </a:t>
            </a:r>
          </a:p>
          <a:p>
            <a:pPr marL="0" indent="0">
              <a:lnSpc>
                <a:spcPct val="110000"/>
              </a:lnSpc>
              <a:buNone/>
            </a:pPr>
            <a:r>
              <a:rPr lang="en-US" sz="3200" dirty="0">
                <a:solidFill>
                  <a:schemeClr val="bg1"/>
                </a:solidFill>
                <a:latin typeface="Sylfaen" panose="010A0502050306030303" pitchFamily="18" charset="0"/>
              </a:rPr>
              <a:t>Regularly</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preparing</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reports</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on</a:t>
            </a:r>
            <a:r>
              <a:rPr lang="ka-GE" sz="3200" dirty="0">
                <a:solidFill>
                  <a:schemeClr val="bg1"/>
                </a:solidFill>
                <a:latin typeface="Sylfaen" panose="010A0502050306030303" pitchFamily="18" charset="0"/>
              </a:rPr>
              <a:t> Georgian </a:t>
            </a:r>
            <a:r>
              <a:rPr lang="ka-GE" sz="3200" dirty="0" err="1">
                <a:solidFill>
                  <a:schemeClr val="bg1"/>
                </a:solidFill>
                <a:latin typeface="Sylfaen" panose="010A0502050306030303" pitchFamily="18" charset="0"/>
              </a:rPr>
              <a:t>citizens</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temporarily</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legally</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employed</a:t>
            </a:r>
            <a:r>
              <a:rPr lang="ka-GE" sz="3200" dirty="0">
                <a:solidFill>
                  <a:schemeClr val="bg1"/>
                </a:solidFill>
                <a:latin typeface="Sylfaen" panose="010A0502050306030303" pitchFamily="18" charset="0"/>
              </a:rPr>
              <a:t> </a:t>
            </a:r>
            <a:r>
              <a:rPr lang="ka-GE" sz="3200" dirty="0" err="1">
                <a:solidFill>
                  <a:schemeClr val="bg1"/>
                </a:solidFill>
                <a:latin typeface="Sylfaen" panose="010A0502050306030303" pitchFamily="18" charset="0"/>
              </a:rPr>
              <a:t>abroad</a:t>
            </a:r>
            <a:r>
              <a:rPr lang="en-US" sz="3200" dirty="0">
                <a:solidFill>
                  <a:schemeClr val="bg1"/>
                </a:solidFill>
                <a:latin typeface="Sylfaen" panose="010A0502050306030303" pitchFamily="18" charset="0"/>
              </a:rPr>
              <a:t>. </a:t>
            </a:r>
          </a:p>
          <a:p>
            <a:pPr marL="0" indent="0">
              <a:lnSpc>
                <a:spcPct val="110000"/>
              </a:lnSpc>
              <a:buNone/>
            </a:pPr>
            <a:r>
              <a:rPr lang="ka-GE" sz="2100" i="1" dirty="0">
                <a:solidFill>
                  <a:schemeClr val="bg1"/>
                </a:solidFill>
                <a:latin typeface="Sylfaen" panose="010A0502050306030303" pitchFamily="18" charset="0"/>
              </a:rPr>
              <a:t>Responsible Agency: Department of Labor and Employment Policy of the Ministry of </a:t>
            </a:r>
            <a:r>
              <a:rPr lang="en-US" sz="2100" i="1" dirty="0">
                <a:solidFill>
                  <a:schemeClr val="bg1"/>
                </a:solidFill>
                <a:latin typeface="Sylfaen" panose="010A0502050306030303" pitchFamily="18" charset="0"/>
              </a:rPr>
              <a:t>Internally Displaced Persons From The 	Occupied </a:t>
            </a:r>
            <a:r>
              <a:rPr lang="en-US" sz="2100" i="1" dirty="0" smtClean="0">
                <a:solidFill>
                  <a:schemeClr val="bg1"/>
                </a:solidFill>
                <a:latin typeface="Sylfaen" panose="010A0502050306030303" pitchFamily="18" charset="0"/>
              </a:rPr>
              <a:t>Territories, </a:t>
            </a:r>
            <a:r>
              <a:rPr lang="ka-GE" sz="2100" i="1" dirty="0" smtClean="0">
                <a:solidFill>
                  <a:schemeClr val="bg1"/>
                </a:solidFill>
                <a:latin typeface="Sylfaen" panose="010A0502050306030303" pitchFamily="18" charset="0"/>
              </a:rPr>
              <a:t>Labor</a:t>
            </a:r>
            <a:r>
              <a:rPr lang="ka-GE" sz="2100" i="1" dirty="0">
                <a:solidFill>
                  <a:schemeClr val="bg1"/>
                </a:solidFill>
                <a:latin typeface="Sylfaen" panose="010A0502050306030303" pitchFamily="18" charset="0"/>
              </a:rPr>
              <a:t>, Health and Social Affairs of Georgia</a:t>
            </a:r>
            <a:r>
              <a:rPr lang="en-US" sz="2100" i="1" dirty="0">
                <a:solidFill>
                  <a:schemeClr val="bg1"/>
                </a:solidFill>
                <a:latin typeface="Sylfaen" panose="010A0502050306030303" pitchFamily="18" charset="0"/>
              </a:rPr>
              <a:t>. </a:t>
            </a:r>
          </a:p>
          <a:p>
            <a:endParaRPr lang="en-US" dirty="0"/>
          </a:p>
        </p:txBody>
      </p:sp>
      <p:sp>
        <p:nvSpPr>
          <p:cNvPr id="7" name="Title 1"/>
          <p:cNvSpPr>
            <a:spLocks noGrp="1"/>
          </p:cNvSpPr>
          <p:nvPr>
            <p:ph type="body" idx="1"/>
          </p:nvPr>
        </p:nvSpPr>
        <p:spPr>
          <a:xfrm>
            <a:off x="1003977" y="1143000"/>
            <a:ext cx="10521715" cy="576262"/>
          </a:xfrm>
        </p:spPr>
        <p:txBody>
          <a:bodyPr/>
          <a:lstStyle/>
          <a:p>
            <a:r>
              <a:rPr lang="en-US" b="1" dirty="0">
                <a:solidFill>
                  <a:schemeClr val="bg1"/>
                </a:solidFill>
              </a:rPr>
              <a:t>Temporary Legal Employment Model abroad with Participation of Georgian State Agencies</a:t>
            </a:r>
          </a:p>
          <a:p>
            <a:endParaRPr lang="en-US" dirty="0"/>
          </a:p>
        </p:txBody>
      </p:sp>
    </p:spTree>
    <p:extLst>
      <p:ext uri="{BB962C8B-B14F-4D97-AF65-F5344CB8AC3E}">
        <p14:creationId xmlns:p14="http://schemas.microsoft.com/office/powerpoint/2010/main" val="542326882"/>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3014</TotalTime>
  <Words>1818</Words>
  <Application>Microsoft Office PowerPoint</Application>
  <PresentationFormat>Custom</PresentationFormat>
  <Paragraphs>115</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Slice</vt:lpstr>
      <vt:lpstr>Labour Migration Policy In Georgia</vt:lpstr>
      <vt:lpstr>Factors determining Emigration </vt:lpstr>
      <vt:lpstr>Promotion of employment support services</vt:lpstr>
      <vt:lpstr> Labour migration Regulation</vt:lpstr>
      <vt:lpstr>Law on Labour Migration</vt:lpstr>
      <vt:lpstr>PowerPoint Presentation</vt:lpstr>
      <vt:lpstr>PowerPoint Presentation</vt:lpstr>
      <vt:lpstr>PowerPoint Presentation</vt:lpstr>
      <vt:lpstr>PowerPoint Presentation</vt:lpstr>
      <vt:lpstr>International cooperation and promotion of circular migration</vt:lpstr>
      <vt:lpstr>pilot project "Piloting of Temporary Labor Migration of Workforce in Poland“</vt:lpstr>
      <vt:lpstr>Results of pilot project "Piloting of Temporary Labor Migration of Workforce in Poland and Estonia“</vt:lpstr>
      <vt:lpstr>PowerPoint Presentation</vt:lpstr>
      <vt:lpstr>PowerPoint Presentation</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მიგრაციის ტენდენციები საქართველოში და IOM-ის როლი მიგრაციული პროცესების მართვაში</dc:title>
  <dc:creator>TAntadze</dc:creator>
  <cp:lastModifiedBy>Giorgi Bunturi</cp:lastModifiedBy>
  <cp:revision>179</cp:revision>
  <cp:lastPrinted>2016-12-13T09:01:22Z</cp:lastPrinted>
  <dcterms:created xsi:type="dcterms:W3CDTF">2016-12-07T06:06:41Z</dcterms:created>
  <dcterms:modified xsi:type="dcterms:W3CDTF">2019-02-19T06:40:35Z</dcterms:modified>
</cp:coreProperties>
</file>